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22"/>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291" autoAdjust="0"/>
  </p:normalViewPr>
  <p:slideViewPr>
    <p:cSldViewPr snapToGrid="0">
      <p:cViewPr>
        <p:scale>
          <a:sx n="72" d="100"/>
          <a:sy n="72" d="100"/>
        </p:scale>
        <p:origin x="-428" y="-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66089-E754-4C94-8A9E-C0B405E5DAD1}" type="datetimeFigureOut">
              <a:rPr lang="x-none" smtClean="0"/>
              <a:t>10/7/2020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D2A0F-B564-43E4-846D-7720E9349A45}" type="slidenum">
              <a:rPr lang="x-none" smtClean="0"/>
              <a:t>‹#›</a:t>
            </a:fld>
            <a:endParaRPr lang="x-none"/>
          </a:p>
        </p:txBody>
      </p:sp>
    </p:spTree>
    <p:extLst>
      <p:ext uri="{BB962C8B-B14F-4D97-AF65-F5344CB8AC3E}">
        <p14:creationId xmlns:p14="http://schemas.microsoft.com/office/powerpoint/2010/main" val="1852214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organization give employees to necessary tools that will help them complete their roles, thy will feel motivated and will perform well. An organization can expect good performance if it educates its employees on how their roles connect with what the organization aims at </a:t>
            </a:r>
            <a:r>
              <a:rPr lang="en-US" dirty="0" err="1"/>
              <a:t>achieveing</a:t>
            </a:r>
            <a:r>
              <a:rPr lang="en-US" dirty="0"/>
              <a:t>.</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3</a:t>
            </a:fld>
            <a:endParaRPr lang="x-none"/>
          </a:p>
        </p:txBody>
      </p:sp>
    </p:spTree>
    <p:extLst>
      <p:ext uri="{BB962C8B-B14F-4D97-AF65-F5344CB8AC3E}">
        <p14:creationId xmlns:p14="http://schemas.microsoft.com/office/powerpoint/2010/main" val="341121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well defined organizational culture aligns the behavior and efforts of the workers towards great performance. When the organization is honest with its workers, there is a possibility of the workers doing their best during the production process. An organization should employ the 80/20 rule to avoid overworking its employees. When employees realize that there is an opportunity to get promoted, they will always deliver highly.</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4</a:t>
            </a:fld>
            <a:endParaRPr lang="x-none"/>
          </a:p>
        </p:txBody>
      </p:sp>
    </p:spTree>
    <p:extLst>
      <p:ext uri="{BB962C8B-B14F-4D97-AF65-F5344CB8AC3E}">
        <p14:creationId xmlns:p14="http://schemas.microsoft.com/office/powerpoint/2010/main" val="4040582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their workers comfortable, organizations offer benefits like healthcare insurance cover to the employees, retirement packages, free membership to the gym facilities, vacation, education accounts that will increase the skills of the employees, health cover to their employees and long-term disability cover incase they get injured at the place of work</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5</a:t>
            </a:fld>
            <a:endParaRPr lang="x-none"/>
          </a:p>
        </p:txBody>
      </p:sp>
    </p:spTree>
    <p:extLst>
      <p:ext uri="{BB962C8B-B14F-4D97-AF65-F5344CB8AC3E}">
        <p14:creationId xmlns:p14="http://schemas.microsoft.com/office/powerpoint/2010/main" val="61576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Cutting some of the benefits will help the organization lower the costs it incurs in operation. The organization, however, should only deduct the amount that will not discourage the employees from working.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6</a:t>
            </a:fld>
            <a:endParaRPr lang="x-none"/>
          </a:p>
        </p:txBody>
      </p:sp>
    </p:spTree>
    <p:extLst>
      <p:ext uri="{BB962C8B-B14F-4D97-AF65-F5344CB8AC3E}">
        <p14:creationId xmlns:p14="http://schemas.microsoft.com/office/powerpoint/2010/main" val="3097023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Automatically deducting the retirement plan percentage will help the workers to save consistently. Offering to pay for compulsory trainings will benefit both the worker and the organization. Limiting the number of beneficiaries of the healthcare insurance scheme to nuclear family members will help reduce chances of fraud and hazard.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7</a:t>
            </a:fld>
            <a:endParaRPr lang="x-none"/>
          </a:p>
        </p:txBody>
      </p:sp>
    </p:spTree>
    <p:extLst>
      <p:ext uri="{BB962C8B-B14F-4D97-AF65-F5344CB8AC3E}">
        <p14:creationId xmlns:p14="http://schemas.microsoft.com/office/powerpoint/2010/main" val="2118388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salary benefits that an organization offers can break or benefit the firm. Organizations should consider offering that amount that will not burden and hinder it from performing. The salary percentage differs with the type of organization. The amount that retailers offer is different from that of wholesalers and organizations in the hospitality field.</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8</a:t>
            </a:fld>
            <a:endParaRPr lang="x-none"/>
          </a:p>
        </p:txBody>
      </p:sp>
    </p:spTree>
    <p:extLst>
      <p:ext uri="{BB962C8B-B14F-4D97-AF65-F5344CB8AC3E}">
        <p14:creationId xmlns:p14="http://schemas.microsoft.com/office/powerpoint/2010/main" val="66083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alternatives that an organization can cut on the benefits it offers to its employees. On the process, the organization should also consider alternatives to reducing the expenses it incurs. The alternative an organization will settle on will depend on its operation structures and the number of its employees.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9</a:t>
            </a:fld>
            <a:endParaRPr lang="x-none"/>
          </a:p>
        </p:txBody>
      </p:sp>
    </p:spTree>
    <p:extLst>
      <p:ext uri="{BB962C8B-B14F-4D97-AF65-F5344CB8AC3E}">
        <p14:creationId xmlns:p14="http://schemas.microsoft.com/office/powerpoint/2010/main" val="2112159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organization can increase the revenue it earns from the activities it performs. The increased revenue will comfortably cover its costs. Training the employees to stand in for a colleague who fails to show up due to illness or any other emergency will cushion the organization from making losses or losing customers due to worker absenteeism.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10</a:t>
            </a:fld>
            <a:endParaRPr lang="x-none"/>
          </a:p>
        </p:txBody>
      </p:sp>
    </p:spTree>
    <p:extLst>
      <p:ext uri="{BB962C8B-B14F-4D97-AF65-F5344CB8AC3E}">
        <p14:creationId xmlns:p14="http://schemas.microsoft.com/office/powerpoint/2010/main" val="2282412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human resource officer can allocate the workers time schedules. The workers should only come to job when they can offer their services exploitatively. This alternative will help the organization to avoid paying idle workers.</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11</a:t>
            </a:fld>
            <a:endParaRPr lang="x-none"/>
          </a:p>
        </p:txBody>
      </p:sp>
    </p:spTree>
    <p:extLst>
      <p:ext uri="{BB962C8B-B14F-4D97-AF65-F5344CB8AC3E}">
        <p14:creationId xmlns:p14="http://schemas.microsoft.com/office/powerpoint/2010/main" val="274419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an understanding of the values, beliefs and culture of an organization will help the employer determine what they should pay their workers. Analyzing the job will give the officer a guide that will prevent him from overpaying or underpaying the worker.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12</a:t>
            </a:fld>
            <a:endParaRPr lang="x-none"/>
          </a:p>
        </p:txBody>
      </p:sp>
    </p:spTree>
    <p:extLst>
      <p:ext uri="{BB962C8B-B14F-4D97-AF65-F5344CB8AC3E}">
        <p14:creationId xmlns:p14="http://schemas.microsoft.com/office/powerpoint/2010/main" val="2736158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Ranking the positions will make it easy for the organization to identify the number of workers who fall under a given class and plan for their salary. The market research will help the organization not to overpay or underpay its workers.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13</a:t>
            </a:fld>
            <a:endParaRPr lang="x-none"/>
          </a:p>
        </p:txBody>
      </p:sp>
    </p:spTree>
    <p:extLst>
      <p:ext uri="{BB962C8B-B14F-4D97-AF65-F5344CB8AC3E}">
        <p14:creationId xmlns:p14="http://schemas.microsoft.com/office/powerpoint/2010/main" val="1908104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pay ranges will overlap and thus make the compensation to be cost-effective. Overlapping will mean that the pay increases will be smaller compared when the ranges do not overlap.</a:t>
            </a:r>
          </a:p>
        </p:txBody>
      </p:sp>
      <p:sp>
        <p:nvSpPr>
          <p:cNvPr id="4" name="Slide Number Placeholder 3"/>
          <p:cNvSpPr>
            <a:spLocks noGrp="1"/>
          </p:cNvSpPr>
          <p:nvPr>
            <p:ph type="sldNum" sz="quarter" idx="5"/>
          </p:nvPr>
        </p:nvSpPr>
        <p:spPr/>
        <p:txBody>
          <a:bodyPr/>
          <a:lstStyle/>
          <a:p>
            <a:fld id="{CC3D2A0F-B564-43E4-846D-7720E9349A45}" type="slidenum">
              <a:rPr lang="x-none" smtClean="0"/>
              <a:t>14</a:t>
            </a:fld>
            <a:endParaRPr lang="x-none"/>
          </a:p>
        </p:txBody>
      </p:sp>
    </p:spTree>
    <p:extLst>
      <p:ext uri="{BB962C8B-B14F-4D97-AF65-F5344CB8AC3E}">
        <p14:creationId xmlns:p14="http://schemas.microsoft.com/office/powerpoint/2010/main" val="2053099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success of a business lies on the communication strategies it employs. If the communication is poor, the organization is likely to fall. The choice on the method of communication lies on the structure of the organization and the type of information to be conveyed.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15</a:t>
            </a:fld>
            <a:endParaRPr lang="x-none"/>
          </a:p>
        </p:txBody>
      </p:sp>
    </p:spTree>
    <p:extLst>
      <p:ext uri="{BB962C8B-B14F-4D97-AF65-F5344CB8AC3E}">
        <p14:creationId xmlns:p14="http://schemas.microsoft.com/office/powerpoint/2010/main" val="2925271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human resource officer is likely to face several challenges in the process of determining the salary percentage. Some of the challenges include leadership development costs, training expenses, poor adaptation to innovation and difficulty in determining the right compensation package.</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16</a:t>
            </a:fld>
            <a:endParaRPr lang="x-none"/>
          </a:p>
        </p:txBody>
      </p:sp>
    </p:spTree>
    <p:extLst>
      <p:ext uri="{BB962C8B-B14F-4D97-AF65-F5344CB8AC3E}">
        <p14:creationId xmlns:p14="http://schemas.microsoft.com/office/powerpoint/2010/main" val="602634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workplace diversity increases innovation, integrity and promotes productivity levels. A given compensation package on range of benefits may only apply to a given set of skills, age and talents and not others.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17</a:t>
            </a:fld>
            <a:endParaRPr lang="x-none"/>
          </a:p>
        </p:txBody>
      </p:sp>
    </p:spTree>
    <p:extLst>
      <p:ext uri="{BB962C8B-B14F-4D97-AF65-F5344CB8AC3E}">
        <p14:creationId xmlns:p14="http://schemas.microsoft.com/office/powerpoint/2010/main" val="2514060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the workers can stir emotions of being discriminated against. The workers who feel discriminated may fail to produce according to their potentials hence the company will have reduced productivity. </a:t>
            </a:r>
            <a:endParaRPr lang="x-none" dirty="0"/>
          </a:p>
        </p:txBody>
      </p:sp>
      <p:sp>
        <p:nvSpPr>
          <p:cNvPr id="4" name="Slide Number Placeholder 3"/>
          <p:cNvSpPr>
            <a:spLocks noGrp="1"/>
          </p:cNvSpPr>
          <p:nvPr>
            <p:ph type="sldNum" sz="quarter" idx="5"/>
          </p:nvPr>
        </p:nvSpPr>
        <p:spPr/>
        <p:txBody>
          <a:bodyPr/>
          <a:lstStyle/>
          <a:p>
            <a:fld id="{CC3D2A0F-B564-43E4-846D-7720E9349A45}" type="slidenum">
              <a:rPr lang="x-none" smtClean="0"/>
              <a:t>18</a:t>
            </a:fld>
            <a:endParaRPr lang="x-none"/>
          </a:p>
        </p:txBody>
      </p:sp>
    </p:spTree>
    <p:extLst>
      <p:ext uri="{BB962C8B-B14F-4D97-AF65-F5344CB8AC3E}">
        <p14:creationId xmlns:p14="http://schemas.microsoft.com/office/powerpoint/2010/main" val="3112065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employer should work on ensuring that the salary scale changes result in benefits to the organization. Some of the ways he should employ are using better communication strategies and setting </a:t>
            </a:r>
            <a:r>
              <a:rPr lang="en-US"/>
              <a:t>realistic goals. </a:t>
            </a:r>
            <a:endParaRPr lang="x-none"/>
          </a:p>
        </p:txBody>
      </p:sp>
      <p:sp>
        <p:nvSpPr>
          <p:cNvPr id="4" name="Slide Number Placeholder 3"/>
          <p:cNvSpPr>
            <a:spLocks noGrp="1"/>
          </p:cNvSpPr>
          <p:nvPr>
            <p:ph type="sldNum" sz="quarter" idx="5"/>
          </p:nvPr>
        </p:nvSpPr>
        <p:spPr/>
        <p:txBody>
          <a:bodyPr/>
          <a:lstStyle/>
          <a:p>
            <a:fld id="{CC3D2A0F-B564-43E4-846D-7720E9349A45}" type="slidenum">
              <a:rPr lang="x-none" smtClean="0"/>
              <a:t>19</a:t>
            </a:fld>
            <a:endParaRPr lang="x-none"/>
          </a:p>
        </p:txBody>
      </p:sp>
    </p:spTree>
    <p:extLst>
      <p:ext uri="{BB962C8B-B14F-4D97-AF65-F5344CB8AC3E}">
        <p14:creationId xmlns:p14="http://schemas.microsoft.com/office/powerpoint/2010/main" val="23080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17217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7112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8147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1106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056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9902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31002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039888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0945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162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040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38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7417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4611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10/7/2020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5407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5C6B4A9-1611-4792-9094-5F34BCA07E0B}" type="datetimeFigureOut">
              <a:rPr lang="en-US" smtClean="0"/>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656342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804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10/7/2020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509158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shrm.org/resourcesandtools/hr-topics/employee-relations/pages/employers-boosting-benefits-but-not-wages-.aspx" TargetMode="External"/><Relationship Id="rId2" Type="http://schemas.openxmlformats.org/officeDocument/2006/relationships/hyperlink" Target="https://www.shrm.org/hr-today/trends-and-forecasting/research-and-surveys/pages/benefits19.aspx" TargetMode="External"/><Relationship Id="rId1" Type="http://schemas.openxmlformats.org/officeDocument/2006/relationships/slideLayout" Target="../slideLayouts/slideLayout2.xml"/><Relationship Id="rId4" Type="http://schemas.openxmlformats.org/officeDocument/2006/relationships/hyperlink" Target="https://class.content.laureate.net/a7196dcfd44be1b1aed243d292f7a6cd.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570BA-3993-4226-A03C-1687368B7320}"/>
              </a:ext>
            </a:extLst>
          </p:cNvPr>
          <p:cNvSpPr>
            <a:spLocks noGrp="1"/>
          </p:cNvSpPr>
          <p:nvPr>
            <p:ph type="ctrTitle"/>
          </p:nvPr>
        </p:nvSpPr>
        <p:spPr/>
        <p:txBody>
          <a:bodyPr/>
          <a:lstStyle/>
          <a:p>
            <a:r>
              <a:rPr lang="en-US" dirty="0"/>
              <a:t>Employee  Benefits </a:t>
            </a:r>
            <a:endParaRPr lang="x-none" dirty="0"/>
          </a:p>
        </p:txBody>
      </p:sp>
      <p:sp>
        <p:nvSpPr>
          <p:cNvPr id="3" name="Subtitle 2">
            <a:extLst>
              <a:ext uri="{FF2B5EF4-FFF2-40B4-BE49-F238E27FC236}">
                <a16:creationId xmlns:a16="http://schemas.microsoft.com/office/drawing/2014/main" xmlns="" id="{C98D30CD-AFD6-45BA-BBF7-166F4E48703B}"/>
              </a:ext>
            </a:extLst>
          </p:cNvPr>
          <p:cNvSpPr>
            <a:spLocks noGrp="1"/>
          </p:cNvSpPr>
          <p:nvPr>
            <p:ph type="subTitle" idx="1"/>
          </p:nvPr>
        </p:nvSpPr>
        <p:spPr/>
        <p:txBody>
          <a:bodyPr/>
          <a:lstStyle/>
          <a:p>
            <a:r>
              <a:rPr lang="en-US" dirty="0"/>
              <a:t>Cutting on Employee Benefits</a:t>
            </a:r>
            <a:endParaRPr lang="x-none" dirty="0"/>
          </a:p>
        </p:txBody>
      </p:sp>
    </p:spTree>
    <p:extLst>
      <p:ext uri="{BB962C8B-B14F-4D97-AF65-F5344CB8AC3E}">
        <p14:creationId xmlns:p14="http://schemas.microsoft.com/office/powerpoint/2010/main" val="3823530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570BA-3993-4226-A03C-1687368B7320}"/>
              </a:ext>
            </a:extLst>
          </p:cNvPr>
          <p:cNvSpPr>
            <a:spLocks noGrp="1"/>
          </p:cNvSpPr>
          <p:nvPr>
            <p:ph type="ctrTitle"/>
          </p:nvPr>
        </p:nvSpPr>
        <p:spPr>
          <a:xfrm>
            <a:off x="1427554" y="821635"/>
            <a:ext cx="7766936" cy="1417982"/>
          </a:xfrm>
        </p:spPr>
        <p:txBody>
          <a:bodyPr/>
          <a:lstStyle/>
          <a:p>
            <a:r>
              <a:rPr lang="en-US" dirty="0"/>
              <a:t>Employee  Benefits </a:t>
            </a:r>
            <a:endParaRPr lang="x-none" dirty="0"/>
          </a:p>
        </p:txBody>
      </p:sp>
      <p:sp>
        <p:nvSpPr>
          <p:cNvPr id="3" name="Subtitle 2">
            <a:extLst>
              <a:ext uri="{FF2B5EF4-FFF2-40B4-BE49-F238E27FC236}">
                <a16:creationId xmlns:a16="http://schemas.microsoft.com/office/drawing/2014/main" xmlns="" id="{C98D30CD-AFD6-45BA-BBF7-166F4E48703B}"/>
              </a:ext>
            </a:extLst>
          </p:cNvPr>
          <p:cNvSpPr>
            <a:spLocks noGrp="1"/>
          </p:cNvSpPr>
          <p:nvPr>
            <p:ph type="subTitle" idx="1"/>
          </p:nvPr>
        </p:nvSpPr>
        <p:spPr>
          <a:xfrm>
            <a:off x="1507067" y="2239617"/>
            <a:ext cx="7766936" cy="4041913"/>
          </a:xfrm>
        </p:spPr>
        <p:txBody>
          <a:bodyPr>
            <a:normAutofit/>
          </a:bodyPr>
          <a:lstStyle/>
          <a:p>
            <a:pPr algn="ctr">
              <a:lnSpc>
                <a:spcPct val="200000"/>
              </a:lnSpc>
            </a:pPr>
            <a:r>
              <a:rPr lang="en-US" sz="1800" dirty="0">
                <a:effectLst/>
                <a:latin typeface="Times New Roman" panose="02020603050405020304" pitchFamily="18" charset="0"/>
                <a:ea typeface="Times New Roman" panose="02020603050405020304" pitchFamily="18" charset="0"/>
              </a:rPr>
              <a:t>Student’s Name </a:t>
            </a:r>
            <a:endParaRPr lang="x-none" sz="1800" dirty="0">
              <a:effectLst/>
              <a:latin typeface="Times New Roman" panose="02020603050405020304" pitchFamily="18" charset="0"/>
              <a:ea typeface="Times New Roman" panose="02020603050405020304" pitchFamily="18" charset="0"/>
            </a:endParaRPr>
          </a:p>
          <a:p>
            <a:pPr algn="ctr">
              <a:lnSpc>
                <a:spcPct val="200000"/>
              </a:lnSpc>
            </a:pPr>
            <a:r>
              <a:rPr lang="en-US" sz="1800" dirty="0">
                <a:effectLst/>
                <a:latin typeface="Times New Roman" panose="02020603050405020304" pitchFamily="18" charset="0"/>
                <a:ea typeface="Times New Roman" panose="02020603050405020304" pitchFamily="18" charset="0"/>
              </a:rPr>
              <a:t>University</a:t>
            </a:r>
            <a:endParaRPr lang="x-none" sz="1800" dirty="0">
              <a:effectLst/>
              <a:latin typeface="Times New Roman" panose="02020603050405020304" pitchFamily="18" charset="0"/>
              <a:ea typeface="Times New Roman" panose="02020603050405020304" pitchFamily="18" charset="0"/>
            </a:endParaRPr>
          </a:p>
          <a:p>
            <a:pPr algn="ctr">
              <a:lnSpc>
                <a:spcPct val="200000"/>
              </a:lnSpc>
            </a:pPr>
            <a:r>
              <a:rPr lang="en-US" sz="1800" dirty="0">
                <a:effectLst/>
                <a:latin typeface="Times New Roman" panose="02020603050405020304" pitchFamily="18" charset="0"/>
                <a:ea typeface="Times New Roman" panose="02020603050405020304" pitchFamily="18" charset="0"/>
              </a:rPr>
              <a:t>Course</a:t>
            </a:r>
            <a:endParaRPr lang="x-none" sz="1800" dirty="0">
              <a:effectLst/>
              <a:latin typeface="Times New Roman" panose="02020603050405020304" pitchFamily="18" charset="0"/>
              <a:ea typeface="Times New Roman" panose="02020603050405020304" pitchFamily="18" charset="0"/>
            </a:endParaRPr>
          </a:p>
          <a:p>
            <a:pPr algn="ctr">
              <a:lnSpc>
                <a:spcPct val="200000"/>
              </a:lnSpc>
            </a:pPr>
            <a:r>
              <a:rPr lang="en-US" sz="1800" dirty="0">
                <a:effectLst/>
                <a:latin typeface="Times New Roman" panose="02020603050405020304" pitchFamily="18" charset="0"/>
                <a:ea typeface="Times New Roman" panose="02020603050405020304" pitchFamily="18" charset="0"/>
              </a:rPr>
              <a:t>Professor</a:t>
            </a:r>
            <a:endParaRPr lang="x-none" sz="1800" dirty="0">
              <a:effectLst/>
              <a:latin typeface="Times New Roman" panose="02020603050405020304" pitchFamily="18" charset="0"/>
              <a:ea typeface="Times New Roman" panose="02020603050405020304" pitchFamily="18" charset="0"/>
            </a:endParaRPr>
          </a:p>
          <a:p>
            <a:pPr algn="ctr">
              <a:lnSpc>
                <a:spcPct val="200000"/>
              </a:lnSpc>
            </a:pPr>
            <a:r>
              <a:rPr lang="en-US" sz="1800" dirty="0">
                <a:effectLst/>
                <a:latin typeface="Times New Roman" panose="02020603050405020304" pitchFamily="18" charset="0"/>
                <a:ea typeface="Times New Roman" panose="02020603050405020304" pitchFamily="18" charset="0"/>
              </a:rPr>
              <a:t>Date</a:t>
            </a:r>
            <a:endParaRPr lang="x-none" sz="1800" dirty="0">
              <a:effectLst/>
              <a:latin typeface="Times New Roman" panose="02020603050405020304" pitchFamily="18" charset="0"/>
              <a:ea typeface="Times New Roman" panose="02020603050405020304" pitchFamily="18" charset="0"/>
            </a:endParaRPr>
          </a:p>
          <a:p>
            <a:endParaRPr lang="x-none" dirty="0"/>
          </a:p>
        </p:txBody>
      </p:sp>
    </p:spTree>
    <p:extLst>
      <p:ext uri="{BB962C8B-B14F-4D97-AF65-F5344CB8AC3E}">
        <p14:creationId xmlns:p14="http://schemas.microsoft.com/office/powerpoint/2010/main" val="2508874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DC80B1-67D0-42D1-B623-8A0FA1755B5C}"/>
              </a:ext>
            </a:extLst>
          </p:cNvPr>
          <p:cNvSpPr>
            <a:spLocks noGrp="1"/>
          </p:cNvSpPr>
          <p:nvPr>
            <p:ph type="title"/>
          </p:nvPr>
        </p:nvSpPr>
        <p:spPr/>
        <p:txBody>
          <a:bodyPr/>
          <a:lstStyle/>
          <a:p>
            <a:r>
              <a:rPr lang="en-US" dirty="0"/>
              <a:t>Cutting on the employee Benefits</a:t>
            </a:r>
            <a:endParaRPr lang="x-none" dirty="0"/>
          </a:p>
        </p:txBody>
      </p:sp>
      <p:sp>
        <p:nvSpPr>
          <p:cNvPr id="3" name="Content Placeholder 2">
            <a:extLst>
              <a:ext uri="{FF2B5EF4-FFF2-40B4-BE49-F238E27FC236}">
                <a16:creationId xmlns:a16="http://schemas.microsoft.com/office/drawing/2014/main" xmlns="" id="{399FCE54-E758-4588-A0FB-7C56F821ED27}"/>
              </a:ext>
            </a:extLst>
          </p:cNvPr>
          <p:cNvSpPr>
            <a:spLocks noGrp="1"/>
          </p:cNvSpPr>
          <p:nvPr>
            <p:ph idx="1"/>
          </p:nvPr>
        </p:nvSpPr>
        <p:spPr>
          <a:xfrm>
            <a:off x="1662072" y="2667027"/>
            <a:ext cx="8596668" cy="2968002"/>
          </a:xfrm>
        </p:spPr>
        <p:txBody>
          <a:bodyPr>
            <a:normAutofit/>
          </a:bodyPr>
          <a:lstStyle/>
          <a:p>
            <a:r>
              <a:rPr lang="en-US" dirty="0"/>
              <a:t>To retain and motivate workers, organizations use several methods as outlined by </a:t>
            </a:r>
            <a:r>
              <a:rPr lang="en-US" b="0" i="0" dirty="0" err="1">
                <a:solidFill>
                  <a:srgbClr val="000000"/>
                </a:solidFill>
                <a:effectLst/>
                <a:latin typeface="Arial Unicode MS"/>
              </a:rPr>
              <a:t>Cavaliero</a:t>
            </a:r>
            <a:r>
              <a:rPr lang="en-US" b="0" i="0" dirty="0">
                <a:solidFill>
                  <a:srgbClr val="000000"/>
                </a:solidFill>
                <a:effectLst/>
                <a:latin typeface="Arial Unicode MS"/>
              </a:rPr>
              <a:t>, (2017)</a:t>
            </a:r>
            <a:r>
              <a:rPr lang="en-US" dirty="0"/>
              <a:t>.</a:t>
            </a:r>
          </a:p>
          <a:p>
            <a:pPr lvl="2">
              <a:buFont typeface="Wingdings" panose="05000000000000000000" pitchFamily="2" charset="2"/>
              <a:buChar char="v"/>
            </a:pPr>
            <a:r>
              <a:rPr lang="en-US" sz="1800" dirty="0"/>
              <a:t>Giving them the necessary tools to perform their job</a:t>
            </a:r>
          </a:p>
          <a:p>
            <a:pPr lvl="2">
              <a:buFont typeface="Wingdings" panose="05000000000000000000" pitchFamily="2" charset="2"/>
              <a:buChar char="v"/>
            </a:pPr>
            <a:r>
              <a:rPr lang="en-US" sz="1800" dirty="0"/>
              <a:t>Communicating the connection of their role to the job mission</a:t>
            </a:r>
          </a:p>
          <a:p>
            <a:pPr lvl="2">
              <a:buFont typeface="Wingdings" panose="05000000000000000000" pitchFamily="2" charset="2"/>
              <a:buChar char="v"/>
            </a:pPr>
            <a:r>
              <a:rPr lang="en-US" sz="1800" dirty="0"/>
              <a:t>Providing them with opportunities to advance</a:t>
            </a:r>
          </a:p>
          <a:p>
            <a:pPr lvl="2">
              <a:buFont typeface="Wingdings" panose="05000000000000000000" pitchFamily="2" charset="2"/>
              <a:buChar char="v"/>
            </a:pPr>
            <a:r>
              <a:rPr lang="en-US" sz="1800" dirty="0"/>
              <a:t>Acknowledging their achievement</a:t>
            </a:r>
          </a:p>
          <a:p>
            <a:pPr lvl="2">
              <a:buFont typeface="Wingdings" panose="05000000000000000000" pitchFamily="2" charset="2"/>
              <a:buChar char="v"/>
            </a:pPr>
            <a:r>
              <a:rPr lang="en-US" sz="1800" dirty="0"/>
              <a:t>Setting accountability goals for the peers</a:t>
            </a:r>
            <a:endParaRPr lang="x-none" sz="1800" dirty="0"/>
          </a:p>
        </p:txBody>
      </p:sp>
    </p:spTree>
    <p:extLst>
      <p:ext uri="{BB962C8B-B14F-4D97-AF65-F5344CB8AC3E}">
        <p14:creationId xmlns:p14="http://schemas.microsoft.com/office/powerpoint/2010/main" val="2908597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EA3424-4985-40B0-8C1A-BAC8A30A662C}"/>
              </a:ext>
            </a:extLst>
          </p:cNvPr>
          <p:cNvSpPr>
            <a:spLocks noGrp="1"/>
          </p:cNvSpPr>
          <p:nvPr>
            <p:ph type="title"/>
          </p:nvPr>
        </p:nvSpPr>
        <p:spPr/>
        <p:txBody>
          <a:bodyPr/>
          <a:lstStyle/>
          <a:p>
            <a:r>
              <a:rPr lang="en-US" dirty="0"/>
              <a:t>Retaining employees Continued…</a:t>
            </a:r>
            <a:endParaRPr lang="x-none" dirty="0"/>
          </a:p>
        </p:txBody>
      </p:sp>
      <p:sp>
        <p:nvSpPr>
          <p:cNvPr id="3" name="Content Placeholder 2">
            <a:extLst>
              <a:ext uri="{FF2B5EF4-FFF2-40B4-BE49-F238E27FC236}">
                <a16:creationId xmlns:a16="http://schemas.microsoft.com/office/drawing/2014/main" xmlns="" id="{DDE5424B-AF5F-49BB-B61C-99BA9B98A65A}"/>
              </a:ext>
            </a:extLst>
          </p:cNvPr>
          <p:cNvSpPr>
            <a:spLocks noGrp="1"/>
          </p:cNvSpPr>
          <p:nvPr>
            <p:ph idx="1"/>
          </p:nvPr>
        </p:nvSpPr>
        <p:spPr/>
        <p:txBody>
          <a:bodyPr>
            <a:normAutofit/>
          </a:bodyPr>
          <a:lstStyle/>
          <a:p>
            <a:pPr lvl="4">
              <a:buFont typeface="Wingdings" panose="05000000000000000000" pitchFamily="2" charset="2"/>
              <a:buChar char="v"/>
            </a:pPr>
            <a:r>
              <a:rPr lang="en-US" sz="1800" dirty="0"/>
              <a:t>Defining the culture of a company and building a community of workers</a:t>
            </a:r>
          </a:p>
          <a:p>
            <a:pPr lvl="4">
              <a:buFont typeface="Wingdings" panose="05000000000000000000" pitchFamily="2" charset="2"/>
              <a:buChar char="v"/>
            </a:pPr>
            <a:r>
              <a:rPr lang="en-US" sz="1800" dirty="0"/>
              <a:t>Encouraging transparency and honesty</a:t>
            </a:r>
          </a:p>
          <a:p>
            <a:pPr lvl="4">
              <a:buFont typeface="Wingdings" panose="05000000000000000000" pitchFamily="2" charset="2"/>
              <a:buChar char="v"/>
            </a:pPr>
            <a:r>
              <a:rPr lang="en-US" sz="1800" dirty="0"/>
              <a:t>Utilizing the 80/20 rule</a:t>
            </a:r>
          </a:p>
          <a:p>
            <a:pPr lvl="4">
              <a:buFont typeface="Wingdings" panose="05000000000000000000" pitchFamily="2" charset="2"/>
              <a:buChar char="v"/>
            </a:pPr>
            <a:r>
              <a:rPr lang="en-US" sz="1800" dirty="0"/>
              <a:t>Offering promotion opportunities to workers who perform well</a:t>
            </a:r>
          </a:p>
          <a:p>
            <a:pPr lvl="4">
              <a:buFont typeface="Wingdings" panose="05000000000000000000" pitchFamily="2" charset="2"/>
              <a:buChar char="v"/>
            </a:pPr>
            <a:r>
              <a:rPr lang="en-US" sz="1800" dirty="0"/>
              <a:t>Encouraging diversity and multiculturalism</a:t>
            </a:r>
          </a:p>
          <a:p>
            <a:pPr marL="1828800" lvl="4" indent="0">
              <a:buNone/>
            </a:pPr>
            <a:endParaRPr lang="en-US" sz="1800" dirty="0"/>
          </a:p>
          <a:p>
            <a:pPr lvl="4">
              <a:buFont typeface="Wingdings" panose="05000000000000000000" pitchFamily="2" charset="2"/>
              <a:buChar char="v"/>
            </a:pPr>
            <a:endParaRPr lang="x-none" sz="1800" dirty="0"/>
          </a:p>
        </p:txBody>
      </p:sp>
    </p:spTree>
    <p:extLst>
      <p:ext uri="{BB962C8B-B14F-4D97-AF65-F5344CB8AC3E}">
        <p14:creationId xmlns:p14="http://schemas.microsoft.com/office/powerpoint/2010/main" val="3109264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FC7EF9-9C19-4F18-A8C9-4903D6682DDF}"/>
              </a:ext>
            </a:extLst>
          </p:cNvPr>
          <p:cNvSpPr>
            <a:spLocks noGrp="1"/>
          </p:cNvSpPr>
          <p:nvPr>
            <p:ph type="title"/>
          </p:nvPr>
        </p:nvSpPr>
        <p:spPr/>
        <p:txBody>
          <a:bodyPr/>
          <a:lstStyle/>
          <a:p>
            <a:r>
              <a:rPr lang="en-US" dirty="0"/>
              <a:t>Employee benefits</a:t>
            </a:r>
            <a:endParaRPr lang="x-none" dirty="0"/>
          </a:p>
        </p:txBody>
      </p:sp>
      <p:sp>
        <p:nvSpPr>
          <p:cNvPr id="3" name="Content Placeholder 2">
            <a:extLst>
              <a:ext uri="{FF2B5EF4-FFF2-40B4-BE49-F238E27FC236}">
                <a16:creationId xmlns:a16="http://schemas.microsoft.com/office/drawing/2014/main" xmlns="" id="{0CC94B0E-F5EA-459F-9AA0-7901FB25DCAC}"/>
              </a:ext>
            </a:extLst>
          </p:cNvPr>
          <p:cNvSpPr>
            <a:spLocks noGrp="1"/>
          </p:cNvSpPr>
          <p:nvPr>
            <p:ph idx="1"/>
          </p:nvPr>
        </p:nvSpPr>
        <p:spPr/>
        <p:txBody>
          <a:bodyPr>
            <a:normAutofit lnSpcReduction="10000"/>
          </a:bodyPr>
          <a:lstStyle/>
          <a:p>
            <a:r>
              <a:rPr lang="en-US" dirty="0"/>
              <a:t>Organizations offer a range of benefits to their workers. According to </a:t>
            </a:r>
            <a:r>
              <a:rPr lang="en-US" b="0" i="0" dirty="0" err="1">
                <a:solidFill>
                  <a:srgbClr val="000000"/>
                </a:solidFill>
                <a:effectLst/>
                <a:latin typeface="Arial Unicode MS"/>
              </a:rPr>
              <a:t>Barbudhe</a:t>
            </a:r>
            <a:r>
              <a:rPr lang="en-US" dirty="0">
                <a:solidFill>
                  <a:srgbClr val="000000"/>
                </a:solidFill>
                <a:latin typeface="Arial Unicode MS"/>
              </a:rPr>
              <a:t> et al., (2020), s</a:t>
            </a:r>
            <a:r>
              <a:rPr lang="en-US" dirty="0"/>
              <a:t>ome of the benefits include:</a:t>
            </a:r>
          </a:p>
          <a:p>
            <a:pPr lvl="3">
              <a:buFont typeface="Courier New" panose="02070309020205020404" pitchFamily="49" charset="0"/>
              <a:buChar char="o"/>
            </a:pPr>
            <a:r>
              <a:rPr lang="en-US" sz="1800" dirty="0"/>
              <a:t>Healthcare</a:t>
            </a:r>
          </a:p>
          <a:p>
            <a:pPr lvl="3">
              <a:buFont typeface="Courier New" panose="02070309020205020404" pitchFamily="49" charset="0"/>
              <a:buChar char="o"/>
            </a:pPr>
            <a:r>
              <a:rPr lang="en-US" sz="1800" dirty="0"/>
              <a:t>Pensions</a:t>
            </a:r>
          </a:p>
          <a:p>
            <a:pPr lvl="3">
              <a:buFont typeface="Courier New" panose="02070309020205020404" pitchFamily="49" charset="0"/>
              <a:buChar char="o"/>
            </a:pPr>
            <a:r>
              <a:rPr lang="en-US" sz="1800" dirty="0"/>
              <a:t>Gym  membership</a:t>
            </a:r>
          </a:p>
          <a:p>
            <a:pPr lvl="3">
              <a:buFont typeface="Courier New" panose="02070309020205020404" pitchFamily="49" charset="0"/>
              <a:buChar char="o"/>
            </a:pPr>
            <a:r>
              <a:rPr lang="en-US" sz="1800" dirty="0"/>
              <a:t>Vacation</a:t>
            </a:r>
          </a:p>
          <a:p>
            <a:pPr lvl="3">
              <a:buFont typeface="Courier New" panose="02070309020205020404" pitchFamily="49" charset="0"/>
              <a:buChar char="o"/>
            </a:pPr>
            <a:r>
              <a:rPr lang="en-US" sz="1800" dirty="0"/>
              <a:t>Education accounts</a:t>
            </a:r>
          </a:p>
          <a:p>
            <a:pPr lvl="3">
              <a:buFont typeface="Courier New" panose="02070309020205020404" pitchFamily="49" charset="0"/>
              <a:buChar char="o"/>
            </a:pPr>
            <a:r>
              <a:rPr lang="en-US" sz="1800" dirty="0"/>
              <a:t>Long-term disability cover</a:t>
            </a:r>
          </a:p>
          <a:p>
            <a:pPr lvl="3">
              <a:buFont typeface="Courier New" panose="02070309020205020404" pitchFamily="49" charset="0"/>
              <a:buChar char="o"/>
            </a:pPr>
            <a:r>
              <a:rPr lang="en-US" sz="1800" dirty="0"/>
              <a:t>Insurance covers to them and their families</a:t>
            </a:r>
          </a:p>
          <a:p>
            <a:pPr lvl="3">
              <a:buFont typeface="Courier New" panose="02070309020205020404" pitchFamily="49" charset="0"/>
              <a:buChar char="o"/>
            </a:pPr>
            <a:endParaRPr lang="en-US" sz="1800" dirty="0"/>
          </a:p>
          <a:p>
            <a:pPr lvl="3">
              <a:buFont typeface="Courier New" panose="02070309020205020404" pitchFamily="49" charset="0"/>
              <a:buChar char="o"/>
            </a:pPr>
            <a:endParaRPr lang="x-none" dirty="0"/>
          </a:p>
        </p:txBody>
      </p:sp>
    </p:spTree>
    <p:extLst>
      <p:ext uri="{BB962C8B-B14F-4D97-AF65-F5344CB8AC3E}">
        <p14:creationId xmlns:p14="http://schemas.microsoft.com/office/powerpoint/2010/main" val="3427047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F7B875-9AAA-4A51-9E71-7A67A308E2FD}"/>
              </a:ext>
            </a:extLst>
          </p:cNvPr>
          <p:cNvSpPr>
            <a:spLocks noGrp="1"/>
          </p:cNvSpPr>
          <p:nvPr>
            <p:ph type="title"/>
          </p:nvPr>
        </p:nvSpPr>
        <p:spPr/>
        <p:txBody>
          <a:bodyPr/>
          <a:lstStyle/>
          <a:p>
            <a:r>
              <a:rPr lang="en-US" dirty="0"/>
              <a:t>Cutting on the employee Benefits</a:t>
            </a:r>
            <a:endParaRPr lang="x-none" dirty="0"/>
          </a:p>
        </p:txBody>
      </p:sp>
      <p:sp>
        <p:nvSpPr>
          <p:cNvPr id="3" name="Content Placeholder 2">
            <a:extLst>
              <a:ext uri="{FF2B5EF4-FFF2-40B4-BE49-F238E27FC236}">
                <a16:creationId xmlns:a16="http://schemas.microsoft.com/office/drawing/2014/main" xmlns="" id="{2489C552-D18F-439D-BD3B-8BF1EAD79A79}"/>
              </a:ext>
            </a:extLst>
          </p:cNvPr>
          <p:cNvSpPr>
            <a:spLocks noGrp="1"/>
          </p:cNvSpPr>
          <p:nvPr>
            <p:ph idx="1"/>
          </p:nvPr>
        </p:nvSpPr>
        <p:spPr/>
        <p:txBody>
          <a:bodyPr/>
          <a:lstStyle/>
          <a:p>
            <a:r>
              <a:rPr lang="en-US" dirty="0"/>
              <a:t>Due to increased costs of operation, an organization needs to adjust on the benefits it extends to the employees as follows:</a:t>
            </a:r>
          </a:p>
          <a:p>
            <a:pPr lvl="2">
              <a:buFont typeface="Wingdings" panose="05000000000000000000" pitchFamily="2" charset="2"/>
              <a:buChar char="ü"/>
            </a:pPr>
            <a:r>
              <a:rPr lang="en-US" sz="1600" dirty="0"/>
              <a:t>The organization should continue paying 90% of the healthcare insurance cover for the employee and the worker will contribute the 10%. The organization will automatically deduct the 10% from the monthly earnings of the worker.</a:t>
            </a:r>
          </a:p>
          <a:p>
            <a:pPr lvl="2">
              <a:buFont typeface="Wingdings" panose="05000000000000000000" pitchFamily="2" charset="2"/>
              <a:buChar char="ü"/>
            </a:pPr>
            <a:r>
              <a:rPr lang="en-US" sz="1600" dirty="0"/>
              <a:t>The organization will stop paying for the gym membership of the worker. Workers are however free to subscribe to the membership and meet the total membership expenses.</a:t>
            </a:r>
          </a:p>
          <a:p>
            <a:pPr lvl="2">
              <a:buFont typeface="Wingdings" panose="05000000000000000000" pitchFamily="2" charset="2"/>
              <a:buChar char="ü"/>
            </a:pPr>
            <a:r>
              <a:rPr lang="en-US" sz="1600" dirty="0"/>
              <a:t>To appreciate extraordinary performance, the organization will continue sponsoring vacation tours for the employees after every financial year.</a:t>
            </a:r>
          </a:p>
          <a:p>
            <a:pPr lvl="2">
              <a:buFont typeface="Wingdings" panose="05000000000000000000" pitchFamily="2" charset="2"/>
              <a:buChar char="ü"/>
            </a:pPr>
            <a:endParaRPr lang="x-none" dirty="0"/>
          </a:p>
        </p:txBody>
      </p:sp>
    </p:spTree>
    <p:extLst>
      <p:ext uri="{BB962C8B-B14F-4D97-AF65-F5344CB8AC3E}">
        <p14:creationId xmlns:p14="http://schemas.microsoft.com/office/powerpoint/2010/main" val="3338772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A3532-1F11-4177-B7D7-ABC3A44545A0}"/>
              </a:ext>
            </a:extLst>
          </p:cNvPr>
          <p:cNvSpPr>
            <a:spLocks noGrp="1"/>
          </p:cNvSpPr>
          <p:nvPr>
            <p:ph type="title"/>
          </p:nvPr>
        </p:nvSpPr>
        <p:spPr/>
        <p:txBody>
          <a:bodyPr/>
          <a:lstStyle/>
          <a:p>
            <a:r>
              <a:rPr lang="en-US" dirty="0"/>
              <a:t>Cutting on the employee Benefits…</a:t>
            </a:r>
            <a:endParaRPr lang="x-none" dirty="0"/>
          </a:p>
        </p:txBody>
      </p:sp>
      <p:sp>
        <p:nvSpPr>
          <p:cNvPr id="3" name="Content Placeholder 2">
            <a:extLst>
              <a:ext uri="{FF2B5EF4-FFF2-40B4-BE49-F238E27FC236}">
                <a16:creationId xmlns:a16="http://schemas.microsoft.com/office/drawing/2014/main" xmlns="" id="{3059815C-DCD6-44D2-834E-C98DD119B974}"/>
              </a:ext>
            </a:extLst>
          </p:cNvPr>
          <p:cNvSpPr>
            <a:spLocks noGrp="1"/>
          </p:cNvSpPr>
          <p:nvPr>
            <p:ph idx="1"/>
          </p:nvPr>
        </p:nvSpPr>
        <p:spPr/>
        <p:txBody>
          <a:bodyPr/>
          <a:lstStyle/>
          <a:p>
            <a:pPr lvl="1">
              <a:buFont typeface="Wingdings" panose="05000000000000000000" pitchFamily="2" charset="2"/>
              <a:buChar char="v"/>
            </a:pPr>
            <a:r>
              <a:rPr lang="en-US" dirty="0"/>
              <a:t>The organization should automatically deduct 5% of the salaries of the workers and send it to the workers’ accounts with retirement saccos as a retirement plan. The organization should however help the workers to choose a right organization that offers good interest and safety of the money.  </a:t>
            </a:r>
          </a:p>
          <a:p>
            <a:pPr lvl="1">
              <a:buFont typeface="Wingdings" panose="05000000000000000000" pitchFamily="2" charset="2"/>
              <a:buChar char="v"/>
            </a:pPr>
            <a:r>
              <a:rPr lang="en-US" dirty="0"/>
              <a:t>The organization should continue paying for the trainings that enhance the skills of the workers. It should subject its workers to a necessary training camp for every financial year. This will enhance the productivity potentials of workers and thus the revenue of the organization. </a:t>
            </a:r>
          </a:p>
          <a:p>
            <a:pPr lvl="1">
              <a:buFont typeface="Wingdings" panose="05000000000000000000" pitchFamily="2" charset="2"/>
              <a:buChar char="v"/>
            </a:pPr>
            <a:r>
              <a:rPr lang="en-US" dirty="0"/>
              <a:t>The organization should limit the beneficiaries of the insurance cover to immediate family members of the worker. That is, the insurance cover should only extend to the children and the spouse of the worker.</a:t>
            </a:r>
          </a:p>
          <a:p>
            <a:pPr lvl="1">
              <a:buFont typeface="Wingdings" panose="05000000000000000000" pitchFamily="2" charset="2"/>
              <a:buChar char="v"/>
            </a:pPr>
            <a:endParaRPr lang="x-none" dirty="0"/>
          </a:p>
        </p:txBody>
      </p:sp>
    </p:spTree>
    <p:extLst>
      <p:ext uri="{BB962C8B-B14F-4D97-AF65-F5344CB8AC3E}">
        <p14:creationId xmlns:p14="http://schemas.microsoft.com/office/powerpoint/2010/main" val="1993763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4CC67A-7AD6-4468-9DC5-800F469EFEEE}"/>
              </a:ext>
            </a:extLst>
          </p:cNvPr>
          <p:cNvSpPr>
            <a:spLocks noGrp="1"/>
          </p:cNvSpPr>
          <p:nvPr>
            <p:ph type="title"/>
          </p:nvPr>
        </p:nvSpPr>
        <p:spPr/>
        <p:txBody>
          <a:bodyPr/>
          <a:lstStyle/>
          <a:p>
            <a:r>
              <a:rPr lang="en-US" dirty="0"/>
              <a:t>Industry Averages</a:t>
            </a:r>
            <a:endParaRPr lang="x-none" dirty="0"/>
          </a:p>
        </p:txBody>
      </p:sp>
      <p:sp>
        <p:nvSpPr>
          <p:cNvPr id="3" name="Content Placeholder 2">
            <a:extLst>
              <a:ext uri="{FF2B5EF4-FFF2-40B4-BE49-F238E27FC236}">
                <a16:creationId xmlns:a16="http://schemas.microsoft.com/office/drawing/2014/main" xmlns="" id="{2ADDE8AD-B19E-46CE-8325-F7746526A77E}"/>
              </a:ext>
            </a:extLst>
          </p:cNvPr>
          <p:cNvSpPr>
            <a:spLocks noGrp="1"/>
          </p:cNvSpPr>
          <p:nvPr>
            <p:ph idx="1"/>
          </p:nvPr>
        </p:nvSpPr>
        <p:spPr/>
        <p:txBody>
          <a:bodyPr/>
          <a:lstStyle/>
          <a:p>
            <a:r>
              <a:rPr lang="en-US" dirty="0"/>
              <a:t>Industry averages serve as a tool for making comparisons.</a:t>
            </a:r>
          </a:p>
          <a:p>
            <a:r>
              <a:rPr lang="en-US" dirty="0"/>
              <a:t>The averages help an organization to determine its position in the industry and evaluate its financial performance against its peers</a:t>
            </a:r>
            <a:r>
              <a:rPr lang="en-US" b="0" i="0" dirty="0">
                <a:solidFill>
                  <a:srgbClr val="000000"/>
                </a:solidFill>
                <a:effectLst/>
                <a:latin typeface="Arial Unicode MS"/>
              </a:rPr>
              <a:t> (</a:t>
            </a:r>
            <a:r>
              <a:rPr lang="en-US" b="0" i="0" dirty="0" err="1">
                <a:solidFill>
                  <a:srgbClr val="000000"/>
                </a:solidFill>
                <a:effectLst/>
                <a:latin typeface="Arial Unicode MS"/>
              </a:rPr>
              <a:t>Barbudhe</a:t>
            </a:r>
            <a:r>
              <a:rPr lang="en-US" dirty="0">
                <a:solidFill>
                  <a:srgbClr val="000000"/>
                </a:solidFill>
                <a:latin typeface="Arial Unicode MS"/>
              </a:rPr>
              <a:t> et al., 2020)</a:t>
            </a:r>
            <a:r>
              <a:rPr lang="en-US" dirty="0"/>
              <a:t>. </a:t>
            </a:r>
          </a:p>
          <a:p>
            <a:r>
              <a:rPr lang="en-US" dirty="0"/>
              <a:t>The organization should calculate the industry average as a percentage of salary based on the earnings it makes from the sales.</a:t>
            </a:r>
          </a:p>
          <a:p>
            <a:r>
              <a:rPr lang="en-US" dirty="0"/>
              <a:t>The amount an organization pays as a salary percentage depends on the type of its operations.</a:t>
            </a:r>
          </a:p>
          <a:p>
            <a:r>
              <a:rPr lang="en-US" dirty="0"/>
              <a:t>In most industries, the industry averages as a salary percentage ranges between 15% to 30%.</a:t>
            </a:r>
            <a:endParaRPr lang="x-none" dirty="0"/>
          </a:p>
        </p:txBody>
      </p:sp>
    </p:spTree>
    <p:extLst>
      <p:ext uri="{BB962C8B-B14F-4D97-AF65-F5344CB8AC3E}">
        <p14:creationId xmlns:p14="http://schemas.microsoft.com/office/powerpoint/2010/main" val="228566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F988B1-E565-4086-8330-830575B1DE17}"/>
              </a:ext>
            </a:extLst>
          </p:cNvPr>
          <p:cNvSpPr>
            <a:spLocks noGrp="1"/>
          </p:cNvSpPr>
          <p:nvPr>
            <p:ph type="title"/>
          </p:nvPr>
        </p:nvSpPr>
        <p:spPr>
          <a:xfrm>
            <a:off x="1154954" y="647114"/>
            <a:ext cx="8761413" cy="1266092"/>
          </a:xfrm>
        </p:spPr>
        <p:txBody>
          <a:bodyPr/>
          <a:lstStyle/>
          <a:p>
            <a:r>
              <a:rPr lang="en-US" dirty="0"/>
              <a:t>Alternatives to Industry Average Percentage</a:t>
            </a:r>
            <a:endParaRPr lang="x-none" dirty="0"/>
          </a:p>
        </p:txBody>
      </p:sp>
      <p:sp>
        <p:nvSpPr>
          <p:cNvPr id="3" name="Content Placeholder 2">
            <a:extLst>
              <a:ext uri="{FF2B5EF4-FFF2-40B4-BE49-F238E27FC236}">
                <a16:creationId xmlns:a16="http://schemas.microsoft.com/office/drawing/2014/main" xmlns="" id="{235F6A2D-9A02-49B3-9453-9261496B4601}"/>
              </a:ext>
            </a:extLst>
          </p:cNvPr>
          <p:cNvSpPr>
            <a:spLocks noGrp="1"/>
          </p:cNvSpPr>
          <p:nvPr>
            <p:ph idx="1"/>
          </p:nvPr>
        </p:nvSpPr>
        <p:spPr/>
        <p:txBody>
          <a:bodyPr/>
          <a:lstStyle/>
          <a:p>
            <a:r>
              <a:rPr lang="en-US" dirty="0"/>
              <a:t>The industry average salary percentage does not apply for every organization. When the industry average fails to meet the organizational goals, the human resource officer should consider other alternatives recommended by </a:t>
            </a:r>
            <a:r>
              <a:rPr lang="en-US" b="0" i="0" dirty="0" err="1">
                <a:solidFill>
                  <a:srgbClr val="000000"/>
                </a:solidFill>
                <a:effectLst/>
                <a:latin typeface="Arial Unicode MS"/>
              </a:rPr>
              <a:t>Barbudhe</a:t>
            </a:r>
            <a:r>
              <a:rPr lang="en-US" dirty="0">
                <a:solidFill>
                  <a:srgbClr val="000000"/>
                </a:solidFill>
                <a:latin typeface="Arial Unicode MS"/>
              </a:rPr>
              <a:t> et al., (2020), and they</a:t>
            </a:r>
            <a:r>
              <a:rPr lang="en-US" dirty="0"/>
              <a:t> include:</a:t>
            </a:r>
          </a:p>
          <a:p>
            <a:pPr lvl="4">
              <a:buFont typeface="Wingdings" panose="05000000000000000000" pitchFamily="2" charset="2"/>
              <a:buChar char="q"/>
            </a:pPr>
            <a:r>
              <a:rPr lang="en-US" sz="1800" dirty="0"/>
              <a:t>Boosting productivity</a:t>
            </a:r>
          </a:p>
          <a:p>
            <a:pPr lvl="4">
              <a:buFont typeface="Wingdings" panose="05000000000000000000" pitchFamily="2" charset="2"/>
              <a:buChar char="q"/>
            </a:pPr>
            <a:r>
              <a:rPr lang="en-US" sz="1800" dirty="0"/>
              <a:t>Cross-training employees</a:t>
            </a:r>
          </a:p>
          <a:p>
            <a:pPr lvl="4">
              <a:buFont typeface="Wingdings" panose="05000000000000000000" pitchFamily="2" charset="2"/>
              <a:buChar char="q"/>
            </a:pPr>
            <a:r>
              <a:rPr lang="en-US" sz="1800" dirty="0"/>
              <a:t>Studying the workday shifts</a:t>
            </a:r>
          </a:p>
          <a:p>
            <a:pPr lvl="4">
              <a:buFont typeface="Wingdings" panose="05000000000000000000" pitchFamily="2" charset="2"/>
              <a:buChar char="q"/>
            </a:pPr>
            <a:r>
              <a:rPr lang="en-US" sz="1800" dirty="0"/>
              <a:t>Exploring and exploiting part-time</a:t>
            </a:r>
            <a:endParaRPr lang="x-none" sz="1800" dirty="0"/>
          </a:p>
        </p:txBody>
      </p:sp>
    </p:spTree>
    <p:extLst>
      <p:ext uri="{BB962C8B-B14F-4D97-AF65-F5344CB8AC3E}">
        <p14:creationId xmlns:p14="http://schemas.microsoft.com/office/powerpoint/2010/main" val="346371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9458EC-E58A-4617-A250-44C36C2E0052}"/>
              </a:ext>
            </a:extLst>
          </p:cNvPr>
          <p:cNvSpPr>
            <a:spLocks noGrp="1"/>
          </p:cNvSpPr>
          <p:nvPr>
            <p:ph type="title"/>
          </p:nvPr>
        </p:nvSpPr>
        <p:spPr>
          <a:xfrm>
            <a:off x="1154954" y="675249"/>
            <a:ext cx="8761413" cy="1083213"/>
          </a:xfrm>
        </p:spPr>
        <p:txBody>
          <a:bodyPr/>
          <a:lstStyle/>
          <a:p>
            <a:r>
              <a:rPr lang="en-US" dirty="0"/>
              <a:t>Alternatives to Industry Average Percentage…</a:t>
            </a:r>
            <a:endParaRPr lang="x-none" dirty="0"/>
          </a:p>
        </p:txBody>
      </p:sp>
      <p:sp>
        <p:nvSpPr>
          <p:cNvPr id="3" name="Content Placeholder 2">
            <a:extLst>
              <a:ext uri="{FF2B5EF4-FFF2-40B4-BE49-F238E27FC236}">
                <a16:creationId xmlns:a16="http://schemas.microsoft.com/office/drawing/2014/main" xmlns="" id="{81A6E020-0C07-4D05-9869-51AE83581747}"/>
              </a:ext>
            </a:extLst>
          </p:cNvPr>
          <p:cNvSpPr>
            <a:spLocks noGrp="1"/>
          </p:cNvSpPr>
          <p:nvPr>
            <p:ph idx="1"/>
          </p:nvPr>
        </p:nvSpPr>
        <p:spPr/>
        <p:txBody>
          <a:bodyPr/>
          <a:lstStyle/>
          <a:p>
            <a:r>
              <a:rPr lang="en-US" dirty="0"/>
              <a:t>Boosting productivity; an organization can boost its productivity by rewarding the performance of its employees.  The rewards can range from off duty days to bonuses based on merit.</a:t>
            </a:r>
          </a:p>
          <a:p>
            <a:r>
              <a:rPr lang="en-US" dirty="0"/>
              <a:t>Cross-training employees; making the employees familiar with the roles of each other will make them stand in for an absent worker or help in case the number of customers is high.</a:t>
            </a:r>
          </a:p>
          <a:p>
            <a:r>
              <a:rPr lang="en-US" dirty="0"/>
              <a:t>Studying the workday shifts; Carrying close investigations to establish how the organization has distributed its employees will boost production. If the organization has overstaffed during a given shift and understaffed in another, it should redistribute them accordingly. </a:t>
            </a:r>
          </a:p>
          <a:p>
            <a:endParaRPr lang="x-none" dirty="0"/>
          </a:p>
        </p:txBody>
      </p:sp>
    </p:spTree>
    <p:extLst>
      <p:ext uri="{BB962C8B-B14F-4D97-AF65-F5344CB8AC3E}">
        <p14:creationId xmlns:p14="http://schemas.microsoft.com/office/powerpoint/2010/main" val="3906038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23F4D2-FFBF-4555-ACDE-314B7C9B33ED}"/>
              </a:ext>
            </a:extLst>
          </p:cNvPr>
          <p:cNvSpPr>
            <a:spLocks noGrp="1"/>
          </p:cNvSpPr>
          <p:nvPr>
            <p:ph type="title"/>
          </p:nvPr>
        </p:nvSpPr>
        <p:spPr>
          <a:xfrm>
            <a:off x="1154954" y="689317"/>
            <a:ext cx="8761413" cy="991315"/>
          </a:xfrm>
        </p:spPr>
        <p:txBody>
          <a:bodyPr/>
          <a:lstStyle/>
          <a:p>
            <a:r>
              <a:rPr lang="en-US" dirty="0"/>
              <a:t>Alternatives to Industry Average Percentage…</a:t>
            </a:r>
            <a:endParaRPr lang="x-none" dirty="0"/>
          </a:p>
        </p:txBody>
      </p:sp>
      <p:sp>
        <p:nvSpPr>
          <p:cNvPr id="3" name="Content Placeholder 2">
            <a:extLst>
              <a:ext uri="{FF2B5EF4-FFF2-40B4-BE49-F238E27FC236}">
                <a16:creationId xmlns:a16="http://schemas.microsoft.com/office/drawing/2014/main" xmlns="" id="{52E3AD2D-18AB-412F-9297-AFEF8070E744}"/>
              </a:ext>
            </a:extLst>
          </p:cNvPr>
          <p:cNvSpPr>
            <a:spLocks noGrp="1"/>
          </p:cNvSpPr>
          <p:nvPr>
            <p:ph idx="1"/>
          </p:nvPr>
        </p:nvSpPr>
        <p:spPr/>
        <p:txBody>
          <a:bodyPr/>
          <a:lstStyle/>
          <a:p>
            <a:r>
              <a:rPr lang="en-US" dirty="0"/>
              <a:t>Exploring and exploiting part-time; The human resource officer can make use of the part-time schedule to reduce the costs the organization incurs. When the task available does not fit the services of a worker for a whole day, the HRO can pay the workers on the basis of part time.</a:t>
            </a:r>
            <a:endParaRPr lang="x-none" dirty="0"/>
          </a:p>
        </p:txBody>
      </p:sp>
    </p:spTree>
    <p:extLst>
      <p:ext uri="{BB962C8B-B14F-4D97-AF65-F5344CB8AC3E}">
        <p14:creationId xmlns:p14="http://schemas.microsoft.com/office/powerpoint/2010/main" val="327082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8B3401-B6DA-4DCB-A441-4F2152E872BD}"/>
              </a:ext>
            </a:extLst>
          </p:cNvPr>
          <p:cNvSpPr>
            <a:spLocks noGrp="1"/>
          </p:cNvSpPr>
          <p:nvPr>
            <p:ph type="title"/>
          </p:nvPr>
        </p:nvSpPr>
        <p:spPr>
          <a:xfrm>
            <a:off x="1154954" y="838200"/>
            <a:ext cx="8761413" cy="1159412"/>
          </a:xfrm>
        </p:spPr>
        <p:txBody>
          <a:bodyPr/>
          <a:lstStyle/>
          <a:p>
            <a:r>
              <a:rPr lang="en-US" dirty="0"/>
              <a:t>Steps of arriving at the salary percentage</a:t>
            </a:r>
            <a:endParaRPr lang="x-none" dirty="0"/>
          </a:p>
        </p:txBody>
      </p:sp>
      <p:sp>
        <p:nvSpPr>
          <p:cNvPr id="3" name="Content Placeholder 2">
            <a:extLst>
              <a:ext uri="{FF2B5EF4-FFF2-40B4-BE49-F238E27FC236}">
                <a16:creationId xmlns:a16="http://schemas.microsoft.com/office/drawing/2014/main" xmlns="" id="{1E5F98F1-F005-4574-9C93-82729347EAD6}"/>
              </a:ext>
            </a:extLst>
          </p:cNvPr>
          <p:cNvSpPr>
            <a:spLocks noGrp="1"/>
          </p:cNvSpPr>
          <p:nvPr>
            <p:ph idx="1"/>
          </p:nvPr>
        </p:nvSpPr>
        <p:spPr/>
        <p:txBody>
          <a:bodyPr>
            <a:normAutofit lnSpcReduction="10000"/>
          </a:bodyPr>
          <a:lstStyle/>
          <a:p>
            <a:r>
              <a:rPr lang="en-US" dirty="0"/>
              <a:t>To arrive at a salary percentage that an organization will offer, the human resource officer will use the following steps that </a:t>
            </a:r>
            <a:r>
              <a:rPr lang="en-US" b="0" i="0" dirty="0" err="1">
                <a:solidFill>
                  <a:srgbClr val="000000"/>
                </a:solidFill>
                <a:effectLst/>
                <a:latin typeface="Arial Unicode MS"/>
              </a:rPr>
              <a:t>Barbudhe</a:t>
            </a:r>
            <a:r>
              <a:rPr lang="en-US" dirty="0">
                <a:solidFill>
                  <a:srgbClr val="000000"/>
                </a:solidFill>
                <a:latin typeface="Arial Unicode MS"/>
              </a:rPr>
              <a:t> et al., (2020), outlines</a:t>
            </a:r>
            <a:r>
              <a:rPr lang="en-US" dirty="0"/>
              <a:t>:</a:t>
            </a:r>
          </a:p>
          <a:p>
            <a:pPr lvl="2">
              <a:buFont typeface="+mj-lt"/>
              <a:buAutoNum type="arabicPeriod"/>
            </a:pPr>
            <a:r>
              <a:rPr lang="en-US" sz="1600" dirty="0"/>
              <a:t>Determine the compensation philosophy of the organization. The officer should determine the beliefs and culture of the organization to establish the salary range. The range that the officer settles on should not compromise what the organization believes is correct.</a:t>
            </a:r>
          </a:p>
          <a:p>
            <a:pPr lvl="2">
              <a:buFont typeface="+mj-lt"/>
              <a:buAutoNum type="arabicPeriod"/>
            </a:pPr>
            <a:r>
              <a:rPr lang="en-US" sz="1600" dirty="0"/>
              <a:t>Conduct an analysis of the job; the officer should gather information about the activities and the responsibilities that a job position entails. </a:t>
            </a:r>
          </a:p>
          <a:p>
            <a:pPr lvl="2">
              <a:buFont typeface="+mj-lt"/>
              <a:buAutoNum type="arabicPeriod"/>
            </a:pPr>
            <a:r>
              <a:rPr lang="en-US" sz="1600" dirty="0"/>
              <a:t>Group jobs into families; to establish the pay groups, the officer should put jobs that require same skills and efforts into the same job group to make the process of determining salaries easy.</a:t>
            </a:r>
            <a:endParaRPr lang="x-none" sz="1600" dirty="0"/>
          </a:p>
        </p:txBody>
      </p:sp>
    </p:spTree>
    <p:extLst>
      <p:ext uri="{BB962C8B-B14F-4D97-AF65-F5344CB8AC3E}">
        <p14:creationId xmlns:p14="http://schemas.microsoft.com/office/powerpoint/2010/main" val="2566805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C275FA-ABC9-49AB-BF2C-6E89BFB2450F}"/>
              </a:ext>
            </a:extLst>
          </p:cNvPr>
          <p:cNvSpPr>
            <a:spLocks noGrp="1"/>
          </p:cNvSpPr>
          <p:nvPr>
            <p:ph type="title"/>
          </p:nvPr>
        </p:nvSpPr>
        <p:spPr>
          <a:xfrm>
            <a:off x="1154954" y="675249"/>
            <a:ext cx="8761413" cy="1448973"/>
          </a:xfrm>
        </p:spPr>
        <p:txBody>
          <a:bodyPr/>
          <a:lstStyle/>
          <a:p>
            <a:r>
              <a:rPr lang="en-US" dirty="0"/>
              <a:t>Steps of arriving at the salary percentage…</a:t>
            </a:r>
            <a:endParaRPr lang="x-none" dirty="0"/>
          </a:p>
        </p:txBody>
      </p:sp>
      <p:sp>
        <p:nvSpPr>
          <p:cNvPr id="3" name="Content Placeholder 2">
            <a:extLst>
              <a:ext uri="{FF2B5EF4-FFF2-40B4-BE49-F238E27FC236}">
                <a16:creationId xmlns:a16="http://schemas.microsoft.com/office/drawing/2014/main" xmlns="" id="{25721267-586E-4F9B-BA9E-47404AC0FB7F}"/>
              </a:ext>
            </a:extLst>
          </p:cNvPr>
          <p:cNvSpPr>
            <a:spLocks noGrp="1"/>
          </p:cNvSpPr>
          <p:nvPr>
            <p:ph idx="1"/>
          </p:nvPr>
        </p:nvSpPr>
        <p:spPr/>
        <p:txBody>
          <a:bodyPr/>
          <a:lstStyle/>
          <a:p>
            <a:r>
              <a:rPr lang="en-US" dirty="0"/>
              <a:t>4. Use the job evaluation method to rank the positions; the officer should use the content of a job to determine its net work according to the responsibilities. </a:t>
            </a:r>
          </a:p>
          <a:p>
            <a:r>
              <a:rPr lang="en-US" dirty="0"/>
              <a:t>5. Conduct research on the pay in the market; the human resource officer should obtain information from the market on the amount similar companies offer their employees in a given position. </a:t>
            </a:r>
          </a:p>
          <a:p>
            <a:r>
              <a:rPr lang="en-US" dirty="0"/>
              <a:t>6. Create grades of jobs; the human resource body, after gathering information from the market through surveys and interviews, should create grades of jobs. The grades will help him to identify the range of salary that the organization will pay an employee. </a:t>
            </a:r>
            <a:endParaRPr lang="x-none" dirty="0"/>
          </a:p>
        </p:txBody>
      </p:sp>
    </p:spTree>
    <p:extLst>
      <p:ext uri="{BB962C8B-B14F-4D97-AF65-F5344CB8AC3E}">
        <p14:creationId xmlns:p14="http://schemas.microsoft.com/office/powerpoint/2010/main" val="286318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685283-F6E8-4D4C-8AFE-F419355EC5E1}"/>
              </a:ext>
            </a:extLst>
          </p:cNvPr>
          <p:cNvSpPr>
            <a:spLocks noGrp="1"/>
          </p:cNvSpPr>
          <p:nvPr>
            <p:ph type="title"/>
          </p:nvPr>
        </p:nvSpPr>
        <p:spPr>
          <a:xfrm>
            <a:off x="1154954" y="562708"/>
            <a:ext cx="8761413" cy="1117924"/>
          </a:xfrm>
        </p:spPr>
        <p:txBody>
          <a:bodyPr/>
          <a:lstStyle/>
          <a:p>
            <a:r>
              <a:rPr lang="en-US" dirty="0"/>
              <a:t>Steps of arriving at the salary percentage…</a:t>
            </a:r>
            <a:endParaRPr lang="x-none" dirty="0"/>
          </a:p>
        </p:txBody>
      </p:sp>
      <p:sp>
        <p:nvSpPr>
          <p:cNvPr id="3" name="Content Placeholder 2">
            <a:extLst>
              <a:ext uri="{FF2B5EF4-FFF2-40B4-BE49-F238E27FC236}">
                <a16:creationId xmlns:a16="http://schemas.microsoft.com/office/drawing/2014/main" xmlns="" id="{84A80CF9-BA4F-4C30-9E66-DB02006EFD69}"/>
              </a:ext>
            </a:extLst>
          </p:cNvPr>
          <p:cNvSpPr>
            <a:spLocks noGrp="1"/>
          </p:cNvSpPr>
          <p:nvPr>
            <p:ph idx="1"/>
          </p:nvPr>
        </p:nvSpPr>
        <p:spPr/>
        <p:txBody>
          <a:bodyPr/>
          <a:lstStyle/>
          <a:p>
            <a:r>
              <a:rPr lang="en-US" dirty="0"/>
              <a:t>7. The last step in determining the percentage of salary is creating a range of salary based on the findings from the research. Employers should consider the information that they have collected from the market surveys to set the range of salary.</a:t>
            </a:r>
          </a:p>
          <a:p>
            <a:r>
              <a:rPr lang="en-US" dirty="0"/>
              <a:t>The employer should establish the maximum salary and minimum salary that companies offer in the industry. </a:t>
            </a:r>
          </a:p>
          <a:p>
            <a:r>
              <a:rPr lang="en-US" dirty="0"/>
              <a:t>From the maximum and the minimum, the organization can establish the midpoint salary which will help it to decide on whether it will pay its employees slightly below or above the industry average. </a:t>
            </a:r>
          </a:p>
          <a:p>
            <a:r>
              <a:rPr lang="en-US" dirty="0"/>
              <a:t>Determining the salary percentage will happen gradually.</a:t>
            </a:r>
            <a:endParaRPr lang="x-none" dirty="0"/>
          </a:p>
        </p:txBody>
      </p:sp>
    </p:spTree>
    <p:extLst>
      <p:ext uri="{BB962C8B-B14F-4D97-AF65-F5344CB8AC3E}">
        <p14:creationId xmlns:p14="http://schemas.microsoft.com/office/powerpoint/2010/main" val="2789287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7CD6B3-DD2F-4C60-8DCC-876EFFA37F73}"/>
              </a:ext>
            </a:extLst>
          </p:cNvPr>
          <p:cNvSpPr>
            <a:spLocks noGrp="1"/>
          </p:cNvSpPr>
          <p:nvPr>
            <p:ph type="title"/>
          </p:nvPr>
        </p:nvSpPr>
        <p:spPr/>
        <p:txBody>
          <a:bodyPr/>
          <a:lstStyle/>
          <a:p>
            <a:r>
              <a:rPr lang="en-US" dirty="0"/>
              <a:t>Communication Strategy</a:t>
            </a:r>
            <a:endParaRPr lang="x-none" dirty="0"/>
          </a:p>
        </p:txBody>
      </p:sp>
      <p:sp>
        <p:nvSpPr>
          <p:cNvPr id="3" name="Content Placeholder 2">
            <a:extLst>
              <a:ext uri="{FF2B5EF4-FFF2-40B4-BE49-F238E27FC236}">
                <a16:creationId xmlns:a16="http://schemas.microsoft.com/office/drawing/2014/main" xmlns="" id="{1CFB2182-F8DB-4221-9F95-AC4DE517B778}"/>
              </a:ext>
            </a:extLst>
          </p:cNvPr>
          <p:cNvSpPr>
            <a:spLocks noGrp="1"/>
          </p:cNvSpPr>
          <p:nvPr>
            <p:ph idx="1"/>
          </p:nvPr>
        </p:nvSpPr>
        <p:spPr/>
        <p:txBody>
          <a:bodyPr>
            <a:normAutofit lnSpcReduction="10000"/>
          </a:bodyPr>
          <a:lstStyle/>
          <a:p>
            <a:r>
              <a:rPr lang="en-US" dirty="0"/>
              <a:t>A communication strategy outlines the plans that the officer will use to achieve a set objective. </a:t>
            </a:r>
          </a:p>
          <a:p>
            <a:r>
              <a:rPr lang="en-US" dirty="0"/>
              <a:t>A communication strategy aids the decision on the method of communication internally, externally and the strategies of marketing that the organization should employ. </a:t>
            </a:r>
          </a:p>
          <a:p>
            <a:r>
              <a:rPr lang="en-US" dirty="0"/>
              <a:t>Establishing the salary range may face the following obstacles:</a:t>
            </a:r>
          </a:p>
          <a:p>
            <a:pPr lvl="2">
              <a:buFont typeface="Wingdings" panose="05000000000000000000" pitchFamily="2" charset="2"/>
              <a:buChar char="v"/>
            </a:pPr>
            <a:r>
              <a:rPr lang="en-US" dirty="0"/>
              <a:t>Non-compliance with the regulations and salary laws; the officer is likely to violate some of the laws that establish the minimum and maximum salary wages in order to comply with the organization’s culture.</a:t>
            </a:r>
          </a:p>
          <a:p>
            <a:pPr lvl="2">
              <a:buFont typeface="Wingdings" panose="05000000000000000000" pitchFamily="2" charset="2"/>
              <a:buChar char="v"/>
            </a:pPr>
            <a:r>
              <a:rPr lang="en-US" dirty="0"/>
              <a:t>Change in management; Since determining salary includes grouping the employees into pay grades, the officer will face a challenge of establishing new schemes of management.</a:t>
            </a:r>
            <a:endParaRPr lang="x-none" dirty="0"/>
          </a:p>
        </p:txBody>
      </p:sp>
    </p:spTree>
    <p:extLst>
      <p:ext uri="{BB962C8B-B14F-4D97-AF65-F5344CB8AC3E}">
        <p14:creationId xmlns:p14="http://schemas.microsoft.com/office/powerpoint/2010/main" val="4091181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89AA8D-3765-4798-9406-D0434EF8BDC4}"/>
              </a:ext>
            </a:extLst>
          </p:cNvPr>
          <p:cNvSpPr>
            <a:spLocks noGrp="1"/>
          </p:cNvSpPr>
          <p:nvPr>
            <p:ph type="title"/>
          </p:nvPr>
        </p:nvSpPr>
        <p:spPr/>
        <p:txBody>
          <a:bodyPr/>
          <a:lstStyle/>
          <a:p>
            <a:r>
              <a:rPr lang="en-US" dirty="0"/>
              <a:t>Obstacles to determining salary…</a:t>
            </a:r>
            <a:endParaRPr lang="x-none" dirty="0"/>
          </a:p>
        </p:txBody>
      </p:sp>
      <p:sp>
        <p:nvSpPr>
          <p:cNvPr id="3" name="Content Placeholder 2">
            <a:extLst>
              <a:ext uri="{FF2B5EF4-FFF2-40B4-BE49-F238E27FC236}">
                <a16:creationId xmlns:a16="http://schemas.microsoft.com/office/drawing/2014/main" xmlns="" id="{04A083EC-A12A-41A2-9A53-4406AD8BF534}"/>
              </a:ext>
            </a:extLst>
          </p:cNvPr>
          <p:cNvSpPr>
            <a:spLocks noGrp="1"/>
          </p:cNvSpPr>
          <p:nvPr>
            <p:ph idx="1"/>
          </p:nvPr>
        </p:nvSpPr>
        <p:spPr/>
        <p:txBody>
          <a:bodyPr/>
          <a:lstStyle/>
          <a:p>
            <a:pPr lvl="2">
              <a:buFont typeface="Wingdings" panose="05000000000000000000" pitchFamily="2" charset="2"/>
              <a:buChar char="v"/>
            </a:pPr>
            <a:r>
              <a:rPr lang="en-US" sz="1600" dirty="0"/>
              <a:t>Development of leadership; the new classes that the employer puts the workers into will require new leaders. Determining the right employee to serve as a group leader can be a challenge. It is possible to have a group of employees in which none of the members can serve as a group leader.</a:t>
            </a:r>
          </a:p>
          <a:p>
            <a:pPr lvl="2">
              <a:buFont typeface="Wingdings" panose="05000000000000000000" pitchFamily="2" charset="2"/>
              <a:buChar char="v"/>
            </a:pPr>
            <a:r>
              <a:rPr lang="en-US" sz="1600" dirty="0"/>
              <a:t>Training and developing a workforce; an organization may face the challenge of getting resources that will help it to train and develop the employees to serve in their new job groups perfectly.</a:t>
            </a:r>
          </a:p>
          <a:p>
            <a:pPr lvl="2">
              <a:buFont typeface="Wingdings" panose="05000000000000000000" pitchFamily="2" charset="2"/>
              <a:buChar char="v"/>
            </a:pPr>
            <a:r>
              <a:rPr lang="en-US" sz="1600" dirty="0"/>
              <a:t>Getting employees who can adapt to the continuously changing technology is a challenge to embracing innovation.</a:t>
            </a:r>
          </a:p>
          <a:p>
            <a:pPr lvl="2">
              <a:buFont typeface="Wingdings" panose="05000000000000000000" pitchFamily="2" charset="2"/>
              <a:buChar char="v"/>
            </a:pPr>
            <a:r>
              <a:rPr lang="en-US" sz="1600" dirty="0"/>
              <a:t>Establishing the right compensation package may be a challenge. Some of the roles in an organization may not match any other organization in the market.</a:t>
            </a:r>
          </a:p>
          <a:p>
            <a:pPr marL="914400" lvl="2" indent="0">
              <a:buNone/>
            </a:pPr>
            <a:endParaRPr lang="en-US" sz="1600" dirty="0"/>
          </a:p>
          <a:p>
            <a:pPr lvl="2">
              <a:buFont typeface="Wingdings" panose="05000000000000000000" pitchFamily="2" charset="2"/>
              <a:buChar char="v"/>
            </a:pPr>
            <a:endParaRPr lang="x-none" dirty="0"/>
          </a:p>
        </p:txBody>
      </p:sp>
    </p:spTree>
    <p:extLst>
      <p:ext uri="{BB962C8B-B14F-4D97-AF65-F5344CB8AC3E}">
        <p14:creationId xmlns:p14="http://schemas.microsoft.com/office/powerpoint/2010/main" val="2839027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C7BBC2-E5CE-4FBE-B229-F4A20FD8D775}"/>
              </a:ext>
            </a:extLst>
          </p:cNvPr>
          <p:cNvSpPr>
            <a:spLocks noGrp="1"/>
          </p:cNvSpPr>
          <p:nvPr>
            <p:ph type="title"/>
          </p:nvPr>
        </p:nvSpPr>
        <p:spPr/>
        <p:txBody>
          <a:bodyPr/>
          <a:lstStyle/>
          <a:p>
            <a:r>
              <a:rPr lang="en-US" dirty="0"/>
              <a:t>Obstacles …</a:t>
            </a:r>
            <a:endParaRPr lang="x-none" dirty="0"/>
          </a:p>
        </p:txBody>
      </p:sp>
      <p:sp>
        <p:nvSpPr>
          <p:cNvPr id="3" name="Content Placeholder 2">
            <a:extLst>
              <a:ext uri="{FF2B5EF4-FFF2-40B4-BE49-F238E27FC236}">
                <a16:creationId xmlns:a16="http://schemas.microsoft.com/office/drawing/2014/main" xmlns="" id="{EB378B50-93F4-40AA-BCFF-5D8064622178}"/>
              </a:ext>
            </a:extLst>
          </p:cNvPr>
          <p:cNvSpPr>
            <a:spLocks noGrp="1"/>
          </p:cNvSpPr>
          <p:nvPr>
            <p:ph idx="1"/>
          </p:nvPr>
        </p:nvSpPr>
        <p:spPr/>
        <p:txBody>
          <a:bodyPr/>
          <a:lstStyle/>
          <a:p>
            <a:r>
              <a:rPr lang="en-US" dirty="0"/>
              <a:t>According to </a:t>
            </a:r>
            <a:r>
              <a:rPr lang="en-US" b="0" i="0" dirty="0" err="1">
                <a:solidFill>
                  <a:srgbClr val="000000"/>
                </a:solidFill>
                <a:effectLst/>
                <a:latin typeface="Arial Unicode MS"/>
              </a:rPr>
              <a:t>Cavaliero</a:t>
            </a:r>
            <a:r>
              <a:rPr lang="en-US" b="0" i="0" dirty="0">
                <a:solidFill>
                  <a:srgbClr val="000000"/>
                </a:solidFill>
                <a:effectLst/>
                <a:latin typeface="Arial Unicode MS"/>
              </a:rPr>
              <a:t>, (2017), o</a:t>
            </a:r>
            <a:r>
              <a:rPr lang="en-US" dirty="0"/>
              <a:t>ther obstacles include:</a:t>
            </a:r>
          </a:p>
          <a:p>
            <a:pPr lvl="2">
              <a:buFont typeface="Wingdings" panose="05000000000000000000" pitchFamily="2" charset="2"/>
              <a:buChar char="q"/>
            </a:pPr>
            <a:r>
              <a:rPr lang="en-US" sz="1600" dirty="0"/>
              <a:t>Failure to fulfil a workplace diversity in terms of age and gender. Young workers who join the market will fall under the least job group and despite their talents, offering them a different pay may attract wrangles at job. </a:t>
            </a:r>
          </a:p>
          <a:p>
            <a:pPr lvl="2">
              <a:buFont typeface="Wingdings" panose="05000000000000000000" pitchFamily="2" charset="2"/>
              <a:buChar char="q"/>
            </a:pPr>
            <a:r>
              <a:rPr lang="en-US" sz="1600" dirty="0"/>
              <a:t>Retaining employees who are talented; if a talented employee just joined an organization, determining ways of retaining that worker and still sticking to the compensation scale can be a major challenge.</a:t>
            </a:r>
          </a:p>
          <a:p>
            <a:pPr lvl="2">
              <a:buFont typeface="Wingdings" panose="05000000000000000000" pitchFamily="2" charset="2"/>
              <a:buChar char="q"/>
            </a:pPr>
            <a:r>
              <a:rPr lang="en-US" sz="1600" dirty="0"/>
              <a:t>Recruiting workers who are talented; the salary scale an organization offers can scare away or attract talented employees.</a:t>
            </a:r>
          </a:p>
          <a:p>
            <a:pPr lvl="2">
              <a:buFont typeface="Wingdings" panose="05000000000000000000" pitchFamily="2" charset="2"/>
              <a:buChar char="q"/>
            </a:pPr>
            <a:r>
              <a:rPr lang="en-US" sz="1600" dirty="0"/>
              <a:t>Understanding the best package of benefits; determining the best basket of benefits that can motivate employees can be a challenge. </a:t>
            </a:r>
            <a:endParaRPr lang="x-none" sz="1600" dirty="0"/>
          </a:p>
        </p:txBody>
      </p:sp>
    </p:spTree>
    <p:extLst>
      <p:ext uri="{BB962C8B-B14F-4D97-AF65-F5344CB8AC3E}">
        <p14:creationId xmlns:p14="http://schemas.microsoft.com/office/powerpoint/2010/main" val="3106117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DFDC81-CE9B-41D9-8DD1-C05FBFE170F1}"/>
              </a:ext>
            </a:extLst>
          </p:cNvPr>
          <p:cNvSpPr>
            <a:spLocks noGrp="1"/>
          </p:cNvSpPr>
          <p:nvPr>
            <p:ph type="title"/>
          </p:nvPr>
        </p:nvSpPr>
        <p:spPr/>
        <p:txBody>
          <a:bodyPr/>
          <a:lstStyle/>
          <a:p>
            <a:r>
              <a:rPr lang="en-US" dirty="0"/>
              <a:t>Grading and Emotional outcome</a:t>
            </a:r>
            <a:endParaRPr lang="x-none" dirty="0"/>
          </a:p>
        </p:txBody>
      </p:sp>
      <p:sp>
        <p:nvSpPr>
          <p:cNvPr id="3" name="Content Placeholder 2">
            <a:extLst>
              <a:ext uri="{FF2B5EF4-FFF2-40B4-BE49-F238E27FC236}">
                <a16:creationId xmlns:a16="http://schemas.microsoft.com/office/drawing/2014/main" xmlns="" id="{0AD3E1E3-66D9-48A8-A137-CABF451E9735}"/>
              </a:ext>
            </a:extLst>
          </p:cNvPr>
          <p:cNvSpPr>
            <a:spLocks noGrp="1"/>
          </p:cNvSpPr>
          <p:nvPr>
            <p:ph idx="1"/>
          </p:nvPr>
        </p:nvSpPr>
        <p:spPr/>
        <p:txBody>
          <a:bodyPr/>
          <a:lstStyle/>
          <a:p>
            <a:r>
              <a:rPr lang="en-US" dirty="0"/>
              <a:t>Regrouping workers into groups of pay according to experience and skills can make workers who were initially in the same pay group fall into different groups. One worker may receive a higher salary than another.</a:t>
            </a:r>
          </a:p>
          <a:p>
            <a:r>
              <a:rPr lang="en-US" dirty="0"/>
              <a:t>The employee who receives a lower pay may feel discriminated against and underpaid. This can lead to workplace hatred and can reduce productivity. </a:t>
            </a:r>
            <a:endParaRPr lang="x-none" dirty="0"/>
          </a:p>
        </p:txBody>
      </p:sp>
    </p:spTree>
    <p:extLst>
      <p:ext uri="{BB962C8B-B14F-4D97-AF65-F5344CB8AC3E}">
        <p14:creationId xmlns:p14="http://schemas.microsoft.com/office/powerpoint/2010/main" val="849728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D6CBAD-DAE5-49B4-AB31-A50CE2A1E717}"/>
              </a:ext>
            </a:extLst>
          </p:cNvPr>
          <p:cNvSpPr>
            <a:spLocks noGrp="1"/>
          </p:cNvSpPr>
          <p:nvPr>
            <p:ph type="title"/>
          </p:nvPr>
        </p:nvSpPr>
        <p:spPr/>
        <p:txBody>
          <a:bodyPr/>
          <a:lstStyle/>
          <a:p>
            <a:r>
              <a:rPr lang="en-US" dirty="0"/>
              <a:t>Recommendations</a:t>
            </a:r>
            <a:endParaRPr lang="x-none" dirty="0"/>
          </a:p>
        </p:txBody>
      </p:sp>
      <p:sp>
        <p:nvSpPr>
          <p:cNvPr id="3" name="Content Placeholder 2">
            <a:extLst>
              <a:ext uri="{FF2B5EF4-FFF2-40B4-BE49-F238E27FC236}">
                <a16:creationId xmlns:a16="http://schemas.microsoft.com/office/drawing/2014/main" xmlns="" id="{ED6FCDB4-EBFB-45D0-A70E-24CEAF7AA2CF}"/>
              </a:ext>
            </a:extLst>
          </p:cNvPr>
          <p:cNvSpPr>
            <a:spLocks noGrp="1"/>
          </p:cNvSpPr>
          <p:nvPr>
            <p:ph idx="1"/>
          </p:nvPr>
        </p:nvSpPr>
        <p:spPr/>
        <p:txBody>
          <a:bodyPr/>
          <a:lstStyle/>
          <a:p>
            <a:r>
              <a:rPr lang="en-US" dirty="0"/>
              <a:t>The human resource officer should ensure that he has complied with the authorities to avoid fines and penalties.</a:t>
            </a:r>
          </a:p>
          <a:p>
            <a:r>
              <a:rPr lang="en-US" dirty="0"/>
              <a:t>The managers should communicate the benefits of change to all workers.</a:t>
            </a:r>
          </a:p>
          <a:p>
            <a:r>
              <a:rPr lang="en-US" dirty="0"/>
              <a:t>An organization should keep its workers more engaged and motivated in preparation to take more roles in future.</a:t>
            </a:r>
          </a:p>
          <a:p>
            <a:r>
              <a:rPr lang="en-US" dirty="0"/>
              <a:t>The organization should have the senior employees to mentor junior workers.</a:t>
            </a:r>
          </a:p>
          <a:p>
            <a:r>
              <a:rPr lang="en-US" dirty="0"/>
              <a:t>The employers should set goals and communicate on the strategies of achieving them.</a:t>
            </a:r>
          </a:p>
          <a:p>
            <a:pPr marL="0" indent="0">
              <a:buNone/>
            </a:pPr>
            <a:endParaRPr lang="x-none" dirty="0"/>
          </a:p>
        </p:txBody>
      </p:sp>
    </p:spTree>
    <p:extLst>
      <p:ext uri="{BB962C8B-B14F-4D97-AF65-F5344CB8AC3E}">
        <p14:creationId xmlns:p14="http://schemas.microsoft.com/office/powerpoint/2010/main" val="1019073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B44CBD-5B02-446E-B3CE-403A74E265AC}"/>
              </a:ext>
            </a:extLst>
          </p:cNvPr>
          <p:cNvSpPr>
            <a:spLocks noGrp="1"/>
          </p:cNvSpPr>
          <p:nvPr>
            <p:ph type="title"/>
          </p:nvPr>
        </p:nvSpPr>
        <p:spPr/>
        <p:txBody>
          <a:bodyPr/>
          <a:lstStyle/>
          <a:p>
            <a:r>
              <a:rPr lang="en-US" dirty="0"/>
              <a:t>References</a:t>
            </a:r>
            <a:endParaRPr lang="x-none" dirty="0"/>
          </a:p>
        </p:txBody>
      </p:sp>
      <p:sp>
        <p:nvSpPr>
          <p:cNvPr id="3" name="Content Placeholder 2">
            <a:extLst>
              <a:ext uri="{FF2B5EF4-FFF2-40B4-BE49-F238E27FC236}">
                <a16:creationId xmlns:a16="http://schemas.microsoft.com/office/drawing/2014/main" xmlns="" id="{ED1DDDA0-F6EE-4823-9B69-80B7CA8F1240}"/>
              </a:ext>
            </a:extLst>
          </p:cNvPr>
          <p:cNvSpPr>
            <a:spLocks noGrp="1"/>
          </p:cNvSpPr>
          <p:nvPr>
            <p:ph idx="1"/>
          </p:nvPr>
        </p:nvSpPr>
        <p:spPr/>
        <p:txBody>
          <a:bodyPr>
            <a:normAutofit fontScale="92500" lnSpcReduction="20000"/>
          </a:bodyPr>
          <a:lstStyle/>
          <a:p>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hlinkClick r:id="rId2"/>
              </a:rPr>
              <a:t>https://www.shrm.org/hr-today/trends-and-forecasting/research-and-surveys/pages/benefits19.aspx</a:t>
            </a:r>
            <a:endPar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endParaRPr>
          </a:p>
          <a:p>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rPr>
              <a:t> </a:t>
            </a:r>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hlinkClick r:id="rId3"/>
              </a:rPr>
              <a:t>https://www.shrm.org/resourcesandtools/hr-topics/employee-relations/pages/employers-boosting-benefits-but-not-wages-.aspx</a:t>
            </a:r>
            <a:endPar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endParaRPr>
          </a:p>
          <a:p>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rPr>
              <a:t> </a:t>
            </a:r>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hlinkClick r:id="rId3"/>
              </a:rPr>
              <a:t>https://www.shrm.org/resourcesandtools/hr-topics/employee-relations/pages/employers-boosting-benefits-but-not-wages-.aspx</a:t>
            </a:r>
            <a:endPar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endParaRPr>
          </a:p>
          <a:p>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rPr>
              <a:t> </a:t>
            </a:r>
            <a:r>
              <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hlinkClick r:id="rId4"/>
              </a:rPr>
              <a:t>https://class.content.laureate.net/a7196dcfd44be1b1aed243d292f7a6cd.pdf</a:t>
            </a:r>
            <a:endParaRPr lang="en-US" sz="1800" dirty="0">
              <a:solidFill>
                <a:srgbClr val="1D1D1D"/>
              </a:solidFill>
              <a:effectLst/>
              <a:latin typeface="Helvetica" panose="020B0604020202020204" pitchFamily="34" charset="0"/>
              <a:ea typeface="Calibri" panose="020F0502020204030204" pitchFamily="34" charset="0"/>
              <a:cs typeface="Times New Roman" panose="02020603050405020304" pitchFamily="18" charset="0"/>
            </a:endParaRPr>
          </a:p>
          <a:p>
            <a:r>
              <a:rPr lang="en-US" b="0" i="0" dirty="0" err="1">
                <a:solidFill>
                  <a:srgbClr val="000000"/>
                </a:solidFill>
                <a:effectLst/>
                <a:latin typeface="Arial Unicode MS"/>
              </a:rPr>
              <a:t>Cavaliero</a:t>
            </a:r>
            <a:r>
              <a:rPr lang="en-US" b="0" i="0" dirty="0">
                <a:solidFill>
                  <a:srgbClr val="000000"/>
                </a:solidFill>
                <a:effectLst/>
                <a:latin typeface="Arial Unicode MS"/>
              </a:rPr>
              <a:t>, S. (2017). </a:t>
            </a:r>
            <a:r>
              <a:rPr lang="en-US" b="0" i="1" dirty="0">
                <a:solidFill>
                  <a:srgbClr val="000000"/>
                </a:solidFill>
                <a:effectLst/>
                <a:latin typeface="Arial Unicode MS"/>
              </a:rPr>
              <a:t>Compensation and Benefits</a:t>
            </a:r>
            <a:r>
              <a:rPr lang="en-US" b="0" i="0" dirty="0">
                <a:solidFill>
                  <a:srgbClr val="000000"/>
                </a:solidFill>
                <a:effectLst/>
                <a:latin typeface="Arial Unicode MS"/>
              </a:rPr>
              <a:t>.</a:t>
            </a:r>
          </a:p>
          <a:p>
            <a:r>
              <a:rPr lang="en-US" b="0" i="0" dirty="0" err="1">
                <a:solidFill>
                  <a:srgbClr val="000000"/>
                </a:solidFill>
                <a:effectLst/>
                <a:latin typeface="Arial Unicode MS"/>
              </a:rPr>
              <a:t>Barbudhe</a:t>
            </a:r>
            <a:r>
              <a:rPr lang="en-US" b="0" i="0" dirty="0">
                <a:solidFill>
                  <a:srgbClr val="000000"/>
                </a:solidFill>
                <a:effectLst/>
                <a:latin typeface="Arial Unicode MS"/>
              </a:rPr>
              <a:t>, V. K., </a:t>
            </a:r>
            <a:r>
              <a:rPr lang="en-US" b="0" i="0" dirty="0" err="1">
                <a:solidFill>
                  <a:srgbClr val="000000"/>
                </a:solidFill>
                <a:effectLst/>
                <a:latin typeface="Arial Unicode MS"/>
              </a:rPr>
              <a:t>Zanjat</a:t>
            </a:r>
            <a:r>
              <a:rPr lang="en-US" b="0" i="0" dirty="0">
                <a:solidFill>
                  <a:srgbClr val="000000"/>
                </a:solidFill>
                <a:effectLst/>
                <a:latin typeface="Arial Unicode MS"/>
              </a:rPr>
              <a:t>, S. N., &amp; </a:t>
            </a:r>
            <a:r>
              <a:rPr lang="en-US" b="0" i="0" dirty="0" err="1">
                <a:solidFill>
                  <a:srgbClr val="000000"/>
                </a:solidFill>
                <a:effectLst/>
                <a:latin typeface="Arial Unicode MS"/>
              </a:rPr>
              <a:t>Karmore</a:t>
            </a:r>
            <a:r>
              <a:rPr lang="en-US" b="0" i="0" dirty="0">
                <a:solidFill>
                  <a:srgbClr val="000000"/>
                </a:solidFill>
                <a:effectLst/>
                <a:latin typeface="Arial Unicode MS"/>
              </a:rPr>
              <a:t>, B. S. (2020). </a:t>
            </a:r>
            <a:r>
              <a:rPr lang="en-US" b="0" i="1" dirty="0">
                <a:solidFill>
                  <a:srgbClr val="000000"/>
                </a:solidFill>
                <a:effectLst/>
                <a:latin typeface="Arial Unicode MS"/>
              </a:rPr>
              <a:t>Compensation and Benefits</a:t>
            </a:r>
            <a:r>
              <a:rPr lang="en-US" b="0" i="0" dirty="0">
                <a:solidFill>
                  <a:srgbClr val="000000"/>
                </a:solidFill>
                <a:effectLst/>
                <a:latin typeface="Arial Unicode MS"/>
              </a:rPr>
              <a:t>.</a:t>
            </a:r>
          </a:p>
          <a:p>
            <a:r>
              <a:rPr lang="en-US" b="0" i="0" dirty="0" err="1">
                <a:solidFill>
                  <a:srgbClr val="000000"/>
                </a:solidFill>
                <a:effectLst/>
                <a:latin typeface="Arial Unicode MS"/>
              </a:rPr>
              <a:t>Barbudhe</a:t>
            </a:r>
            <a:r>
              <a:rPr lang="en-US" b="0" i="0" dirty="0">
                <a:solidFill>
                  <a:srgbClr val="000000"/>
                </a:solidFill>
                <a:effectLst/>
                <a:latin typeface="Arial Unicode MS"/>
              </a:rPr>
              <a:t>, V. I. S. H. W. A. J. I. T. K. Z. A. N. J. A. T. S. H. R. A. D. D. H. A. N. K. A. R. M. O. R. E. B. H. A. V. A. N. A. S. (2020). </a:t>
            </a:r>
            <a:r>
              <a:rPr lang="en-US" b="0" i="1" dirty="0">
                <a:solidFill>
                  <a:srgbClr val="000000"/>
                </a:solidFill>
                <a:effectLst/>
                <a:latin typeface="Arial Unicode MS"/>
              </a:rPr>
              <a:t>Compensation And Benefits</a:t>
            </a:r>
            <a:r>
              <a:rPr lang="en-US" b="0" i="0" dirty="0">
                <a:solidFill>
                  <a:srgbClr val="000000"/>
                </a:solidFill>
                <a:effectLst/>
                <a:latin typeface="Arial Unicode MS"/>
              </a:rPr>
              <a:t>. S.L.: Lap Lambert Academic Publ.</a:t>
            </a:r>
            <a:endParaRPr lang="x-non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x-none" dirty="0"/>
          </a:p>
        </p:txBody>
      </p:sp>
    </p:spTree>
    <p:extLst>
      <p:ext uri="{BB962C8B-B14F-4D97-AF65-F5344CB8AC3E}">
        <p14:creationId xmlns:p14="http://schemas.microsoft.com/office/powerpoint/2010/main" val="24457992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295</TotalTime>
  <Words>2477</Words>
  <Application>Microsoft Office PowerPoint</Application>
  <PresentationFormat>Custom</PresentationFormat>
  <Paragraphs>139</Paragraphs>
  <Slides>20</Slides>
  <Notes>17</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Ion Boardroom</vt:lpstr>
      <vt:lpstr>Employee  Benefits </vt:lpstr>
      <vt:lpstr>Employee  Benefits </vt:lpstr>
      <vt:lpstr>Cutting on the employee Benefits</vt:lpstr>
      <vt:lpstr>Retaining employees Continued…</vt:lpstr>
      <vt:lpstr>Employee benefits</vt:lpstr>
      <vt:lpstr>Cutting on the employee Benefits</vt:lpstr>
      <vt:lpstr>Cutting on the employee Benefits…</vt:lpstr>
      <vt:lpstr>Industry Averages</vt:lpstr>
      <vt:lpstr>Alternatives to Industry Average Percentage</vt:lpstr>
      <vt:lpstr>Alternatives to Industry Average Percentage…</vt:lpstr>
      <vt:lpstr>Alternatives to Industry Average Percentage…</vt:lpstr>
      <vt:lpstr>Steps of arriving at the salary percentage</vt:lpstr>
      <vt:lpstr>Steps of arriving at the salary percentage…</vt:lpstr>
      <vt:lpstr>Steps of arriving at the salary percentage…</vt:lpstr>
      <vt:lpstr>Communication Strategy</vt:lpstr>
      <vt:lpstr>Obstacles to determining salary…</vt:lpstr>
      <vt:lpstr>Obstacles …</vt:lpstr>
      <vt:lpstr>Grading and Emotional outcome</vt:lpstr>
      <vt:lpstr>Recommendations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Benefits</dc:title>
  <dc:creator>admin</dc:creator>
  <cp:lastModifiedBy>Kamande</cp:lastModifiedBy>
  <cp:revision>57</cp:revision>
  <dcterms:created xsi:type="dcterms:W3CDTF">2020-10-07T03:31:32Z</dcterms:created>
  <dcterms:modified xsi:type="dcterms:W3CDTF">2020-10-07T11:37:09Z</dcterms:modified>
</cp:coreProperties>
</file>